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692" r:id="rId5"/>
    <p:sldMasterId id="2147485551" r:id="rId6"/>
    <p:sldMasterId id="2147485607" r:id="rId7"/>
    <p:sldMasterId id="2147485639" r:id="rId8"/>
  </p:sldMasterIdLst>
  <p:notesMasterIdLst>
    <p:notesMasterId r:id="rId41"/>
  </p:notesMasterIdLst>
  <p:handoutMasterIdLst>
    <p:handoutMasterId r:id="rId42"/>
  </p:handoutMasterIdLst>
  <p:sldIdLst>
    <p:sldId id="2147479525" r:id="rId9"/>
    <p:sldId id="2147479544" r:id="rId10"/>
    <p:sldId id="2147479495" r:id="rId11"/>
    <p:sldId id="2147481997" r:id="rId12"/>
    <p:sldId id="2147481777" r:id="rId13"/>
    <p:sldId id="2147481794" r:id="rId14"/>
    <p:sldId id="2147481778" r:id="rId15"/>
    <p:sldId id="258" r:id="rId16"/>
    <p:sldId id="2147480774" r:id="rId17"/>
    <p:sldId id="2147482008" r:id="rId18"/>
    <p:sldId id="2147481999" r:id="rId19"/>
    <p:sldId id="2147482001" r:id="rId20"/>
    <p:sldId id="2147480792" r:id="rId21"/>
    <p:sldId id="2147482002" r:id="rId22"/>
    <p:sldId id="2147481996" r:id="rId23"/>
    <p:sldId id="2147482004" r:id="rId24"/>
    <p:sldId id="2147482005" r:id="rId25"/>
    <p:sldId id="2147482003" r:id="rId26"/>
    <p:sldId id="2147482009" r:id="rId27"/>
    <p:sldId id="2147481782" r:id="rId28"/>
    <p:sldId id="2147481896" r:id="rId29"/>
    <p:sldId id="2147479523" r:id="rId30"/>
    <p:sldId id="2147482549" r:id="rId31"/>
    <p:sldId id="2147481995" r:id="rId32"/>
    <p:sldId id="2147481998" r:id="rId33"/>
    <p:sldId id="2147479524" r:id="rId34"/>
    <p:sldId id="259" r:id="rId35"/>
    <p:sldId id="2147478240" r:id="rId36"/>
    <p:sldId id="2147482547" r:id="rId37"/>
    <p:sldId id="2147482551" r:id="rId38"/>
    <p:sldId id="2147481795" r:id="rId39"/>
    <p:sldId id="2147482550"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5 min" id="{5E174FA5-E68B-46F1-90F9-8D8AC2CB06F9}">
          <p14:sldIdLst>
            <p14:sldId id="2147479525"/>
            <p14:sldId id="2147479544"/>
            <p14:sldId id="2147479495"/>
            <p14:sldId id="2147481997"/>
          </p14:sldIdLst>
        </p14:section>
        <p14:section name="LLM Lifecycle - 5 min" id="{02E32E6F-F233-42BF-80F2-5C356C0A9365}">
          <p14:sldIdLst>
            <p14:sldId id="2147481777"/>
            <p14:sldId id="2147481794"/>
            <p14:sldId id="2147481778"/>
            <p14:sldId id="258"/>
            <p14:sldId id="2147480774"/>
            <p14:sldId id="2147482008"/>
          </p14:sldIdLst>
        </p14:section>
        <p14:section name="Create prompt flows 25 min" id="{A67D0C43-6DDC-413C-9EF2-932626BBE546}">
          <p14:sldIdLst>
            <p14:sldId id="2147481999"/>
            <p14:sldId id="2147482001"/>
            <p14:sldId id="2147480792"/>
            <p14:sldId id="2147482002"/>
            <p14:sldId id="2147481996"/>
            <p14:sldId id="2147482004"/>
            <p14:sldId id="2147482005"/>
            <p14:sldId id="2147482003"/>
            <p14:sldId id="2147482009"/>
            <p14:sldId id="2147481782"/>
            <p14:sldId id="2147481896"/>
          </p14:sldIdLst>
        </p14:section>
        <p14:section name="Simple Eval - 10 min" id="{D78545CB-ADC0-4E0E-8534-042EA678B92A}">
          <p14:sldIdLst>
            <p14:sldId id="2147479523"/>
            <p14:sldId id="2147482549"/>
          </p14:sldIdLst>
        </p14:section>
        <p14:section name="Wrap up - 5 min" id="{F645285F-4BEB-4177-A10C-C29049940F89}">
          <p14:sldIdLst>
            <p14:sldId id="2147481995"/>
            <p14:sldId id="2147481998"/>
            <p14:sldId id="2147479524"/>
            <p14:sldId id="259"/>
            <p14:sldId id="2147478240"/>
            <p14:sldId id="2147482547"/>
            <p14:sldId id="2147482551"/>
            <p14:sldId id="2147481795"/>
            <p14:sldId id="21474825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67D48C-B80D-079F-C16B-81C1B70801AB}" name="Bozhong Lin" initials="BL" userId="S::bozhlin@microsoft.com::665bd66a-e651-4184-a5a7-199f30c48653" providerId="AD"/>
  <p188:author id="{E68CE6A4-2FD1-FC24-08F9-C2D0EC0312C8}" name="Takuto Higuchi" initials="TH" userId="S::tahiguch@microsoft.com::62b346dc-9dcf-4f5e-bcb3-018506f29807"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DFF"/>
    <a:srgbClr val="8DC8E8"/>
    <a:srgbClr val="0078D5"/>
    <a:srgbClr val="C03BC4"/>
    <a:srgbClr val="88CBFF"/>
    <a:srgbClr val="CDD3EB"/>
    <a:srgbClr val="E8E2F1"/>
    <a:srgbClr val="F8AF8B"/>
    <a:srgbClr val="F3B78C"/>
    <a:srgbClr val="FFC2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78"/>
    <p:restoredTop sz="76000" autoAdjust="0"/>
  </p:normalViewPr>
  <p:slideViewPr>
    <p:cSldViewPr snapToGrid="0">
      <p:cViewPr varScale="1">
        <p:scale>
          <a:sx n="168" d="100"/>
          <a:sy n="168" d="100"/>
        </p:scale>
        <p:origin x="6336" y="200"/>
      </p:cViewPr>
      <p:guideLst/>
    </p:cSldViewPr>
  </p:slideViewPr>
  <p:notesTextViewPr>
    <p:cViewPr>
      <p:scale>
        <a:sx n="125" d="100"/>
        <a:sy n="125" d="100"/>
      </p:scale>
      <p:origin x="0" y="0"/>
    </p:cViewPr>
  </p:notesTextViewPr>
  <p:sorterViewPr>
    <p:cViewPr varScale="1">
      <p:scale>
        <a:sx n="1" d="1"/>
        <a:sy n="1" d="1"/>
      </p:scale>
      <p:origin x="0" y="-950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89064E-044E-4140-8D2E-DB1743A38A4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A44F621-9A3F-4134-9975-4C0BF29847E5}">
      <dgm:prSet custT="1"/>
      <dgm:spPr/>
      <dgm:t>
        <a:bodyPr/>
        <a:lstStyle/>
        <a:p>
          <a:pPr>
            <a:lnSpc>
              <a:spcPct val="100000"/>
            </a:lnSpc>
          </a:pPr>
          <a:r>
            <a:rPr lang="en-US" sz="1800" b="0" i="0" baseline="0">
              <a:solidFill>
                <a:schemeClr val="bg1"/>
              </a:solidFill>
            </a:rPr>
            <a:t>Create executable flows that link LLMs, prompts, and Python tools through a visualized graph.</a:t>
          </a:r>
          <a:endParaRPr lang="en-US" sz="1800">
            <a:solidFill>
              <a:schemeClr val="bg1"/>
            </a:solidFill>
          </a:endParaRPr>
        </a:p>
      </dgm:t>
    </dgm:pt>
    <dgm:pt modelId="{E79F7E32-B890-4B31-A480-9FF1CCD96E55}" type="parTrans" cxnId="{5AFEE883-171D-4C43-926F-E2656CFDA661}">
      <dgm:prSet/>
      <dgm:spPr/>
      <dgm:t>
        <a:bodyPr/>
        <a:lstStyle/>
        <a:p>
          <a:endParaRPr lang="en-US"/>
        </a:p>
      </dgm:t>
    </dgm:pt>
    <dgm:pt modelId="{FC5DE222-7C31-447D-AE18-2E6683EDA48D}" type="sibTrans" cxnId="{5AFEE883-171D-4C43-926F-E2656CFDA661}">
      <dgm:prSet phldrT="1" phldr="0"/>
      <dgm:spPr/>
      <dgm:t>
        <a:bodyPr/>
        <a:lstStyle/>
        <a:p>
          <a:endParaRPr lang="en-US"/>
        </a:p>
      </dgm:t>
    </dgm:pt>
    <dgm:pt modelId="{67FEC3C0-89B4-4FE7-BA87-025768155589}">
      <dgm:prSet custT="1"/>
      <dgm:spPr/>
      <dgm:t>
        <a:bodyPr/>
        <a:lstStyle/>
        <a:p>
          <a:pPr>
            <a:lnSpc>
              <a:spcPct val="100000"/>
            </a:lnSpc>
          </a:pPr>
          <a:r>
            <a:rPr lang="en-US" sz="1800" b="0" i="0" baseline="0">
              <a:solidFill>
                <a:schemeClr val="bg1"/>
              </a:solidFill>
            </a:rPr>
            <a:t>Debug, share, and iterate your flows with ease through team collaboration.</a:t>
          </a:r>
          <a:endParaRPr lang="en-US" sz="1800">
            <a:solidFill>
              <a:schemeClr val="bg1"/>
            </a:solidFill>
          </a:endParaRPr>
        </a:p>
      </dgm:t>
    </dgm:pt>
    <dgm:pt modelId="{2B95B4B3-6299-4BB2-9224-DB5B3DB0B3F7}" type="parTrans" cxnId="{C7B4995A-63F1-4A1A-926F-AC7C6F61CB96}">
      <dgm:prSet/>
      <dgm:spPr/>
      <dgm:t>
        <a:bodyPr/>
        <a:lstStyle/>
        <a:p>
          <a:endParaRPr lang="en-US"/>
        </a:p>
      </dgm:t>
    </dgm:pt>
    <dgm:pt modelId="{B633B04C-2524-42CC-93B1-0E3A4EEE7B29}" type="sibTrans" cxnId="{C7B4995A-63F1-4A1A-926F-AC7C6F61CB96}">
      <dgm:prSet phldrT="2" phldr="0"/>
      <dgm:spPr/>
      <dgm:t>
        <a:bodyPr/>
        <a:lstStyle/>
        <a:p>
          <a:endParaRPr lang="en-US"/>
        </a:p>
      </dgm:t>
    </dgm:pt>
    <dgm:pt modelId="{AA40601B-6A2C-4BEB-A0DC-5DE4990CD28B}">
      <dgm:prSet custT="1"/>
      <dgm:spPr/>
      <dgm:t>
        <a:bodyPr/>
        <a:lstStyle/>
        <a:p>
          <a:pPr>
            <a:lnSpc>
              <a:spcPct val="100000"/>
            </a:lnSpc>
          </a:pPr>
          <a:r>
            <a:rPr lang="en-US" sz="1800" b="0" i="0" baseline="0">
              <a:solidFill>
                <a:schemeClr val="bg1"/>
              </a:solidFill>
            </a:rPr>
            <a:t>Create prompt variants and evaluate their performance through large-scale testing.</a:t>
          </a:r>
          <a:endParaRPr lang="en-US" sz="1800">
            <a:solidFill>
              <a:schemeClr val="bg1"/>
            </a:solidFill>
          </a:endParaRPr>
        </a:p>
      </dgm:t>
    </dgm:pt>
    <dgm:pt modelId="{BD110AD5-EF11-48D4-A909-0FF213C70980}" type="parTrans" cxnId="{DB03C472-1FDA-4311-89E6-6187D5FB5DF2}">
      <dgm:prSet/>
      <dgm:spPr/>
      <dgm:t>
        <a:bodyPr/>
        <a:lstStyle/>
        <a:p>
          <a:endParaRPr lang="en-US"/>
        </a:p>
      </dgm:t>
    </dgm:pt>
    <dgm:pt modelId="{50309CAB-5195-422C-953E-8F7ED6D0A7AD}" type="sibTrans" cxnId="{DB03C472-1FDA-4311-89E6-6187D5FB5DF2}">
      <dgm:prSet phldrT="3" phldr="0"/>
      <dgm:spPr/>
      <dgm:t>
        <a:bodyPr/>
        <a:lstStyle/>
        <a:p>
          <a:endParaRPr lang="en-US"/>
        </a:p>
      </dgm:t>
    </dgm:pt>
    <dgm:pt modelId="{5737459A-3CF1-4836-8914-DB937C6E11FD}">
      <dgm:prSet custT="1"/>
      <dgm:spPr/>
      <dgm:t>
        <a:bodyPr/>
        <a:lstStyle/>
        <a:p>
          <a:pPr>
            <a:lnSpc>
              <a:spcPct val="100000"/>
            </a:lnSpc>
          </a:pPr>
          <a:r>
            <a:rPr lang="en-US" sz="1800" b="0" i="0" baseline="0">
              <a:solidFill>
                <a:schemeClr val="bg1"/>
              </a:solidFill>
            </a:rPr>
            <a:t>Deploy a real-time endpoint and monitor  LLMs for your application.</a:t>
          </a:r>
          <a:endParaRPr lang="en-US" sz="1800">
            <a:solidFill>
              <a:schemeClr val="bg1"/>
            </a:solidFill>
          </a:endParaRPr>
        </a:p>
      </dgm:t>
    </dgm:pt>
    <dgm:pt modelId="{FFE5A83D-07E4-4784-A09B-14E7B22F1C29}" type="parTrans" cxnId="{6B082918-3AEC-4224-A55E-1861A61E60C3}">
      <dgm:prSet/>
      <dgm:spPr/>
      <dgm:t>
        <a:bodyPr/>
        <a:lstStyle/>
        <a:p>
          <a:endParaRPr lang="en-US"/>
        </a:p>
      </dgm:t>
    </dgm:pt>
    <dgm:pt modelId="{652F3C7A-5B04-4EBF-AC73-E82A470D0363}" type="sibTrans" cxnId="{6B082918-3AEC-4224-A55E-1861A61E60C3}">
      <dgm:prSet phldrT="4" phldr="0"/>
      <dgm:spPr/>
      <dgm:t>
        <a:bodyPr/>
        <a:lstStyle/>
        <a:p>
          <a:endParaRPr lang="en-US"/>
        </a:p>
      </dgm:t>
    </dgm:pt>
    <dgm:pt modelId="{3D8B7AE1-A979-4D4E-ACF6-53C5C27BD030}" type="pres">
      <dgm:prSet presAssocID="{7389064E-044E-4140-8D2E-DB1743A38A49}" presName="root" presStyleCnt="0">
        <dgm:presLayoutVars>
          <dgm:dir/>
          <dgm:resizeHandles val="exact"/>
        </dgm:presLayoutVars>
      </dgm:prSet>
      <dgm:spPr/>
    </dgm:pt>
    <dgm:pt modelId="{1D1D588C-FA80-4A9C-B0D3-F19D9D6EFE06}" type="pres">
      <dgm:prSet presAssocID="{3A44F621-9A3F-4134-9975-4C0BF29847E5}" presName="compNode" presStyleCnt="0"/>
      <dgm:spPr/>
    </dgm:pt>
    <dgm:pt modelId="{1BFE22DB-79D3-4252-872B-3E3E1B6EADEA}" type="pres">
      <dgm:prSet presAssocID="{3A44F621-9A3F-4134-9975-4C0BF29847E5}" presName="bgRect" presStyleLbl="bgShp" presStyleIdx="0" presStyleCnt="4"/>
      <dgm:spPr>
        <a:solidFill>
          <a:schemeClr val="bg1">
            <a:lumMod val="10000"/>
            <a:lumOff val="90000"/>
          </a:schemeClr>
        </a:solidFill>
        <a:ln>
          <a:solidFill>
            <a:schemeClr val="accent5">
              <a:lumMod val="40000"/>
              <a:lumOff val="60000"/>
            </a:schemeClr>
          </a:solidFill>
        </a:ln>
      </dgm:spPr>
    </dgm:pt>
    <dgm:pt modelId="{C566BF7B-A8C5-4DA0-9A5E-7F1ABB733AE9}" type="pres">
      <dgm:prSet presAssocID="{3A44F621-9A3F-4134-9975-4C0BF29847E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4D3AD0CA-80D2-4DE1-BA54-654808064BCA}" type="pres">
      <dgm:prSet presAssocID="{3A44F621-9A3F-4134-9975-4C0BF29847E5}" presName="spaceRect" presStyleCnt="0"/>
      <dgm:spPr/>
    </dgm:pt>
    <dgm:pt modelId="{1AC9FD8C-EB60-4562-9EEF-FDAA568624EB}" type="pres">
      <dgm:prSet presAssocID="{3A44F621-9A3F-4134-9975-4C0BF29847E5}" presName="parTx" presStyleLbl="revTx" presStyleIdx="0" presStyleCnt="4">
        <dgm:presLayoutVars>
          <dgm:chMax val="0"/>
          <dgm:chPref val="0"/>
        </dgm:presLayoutVars>
      </dgm:prSet>
      <dgm:spPr/>
    </dgm:pt>
    <dgm:pt modelId="{3A14EC52-5B85-47B3-A115-6B7ACBC56756}" type="pres">
      <dgm:prSet presAssocID="{FC5DE222-7C31-447D-AE18-2E6683EDA48D}" presName="sibTrans" presStyleCnt="0"/>
      <dgm:spPr/>
    </dgm:pt>
    <dgm:pt modelId="{66E9A4A9-5292-4346-8E71-DAB04E83CA2F}" type="pres">
      <dgm:prSet presAssocID="{67FEC3C0-89B4-4FE7-BA87-025768155589}" presName="compNode" presStyleCnt="0"/>
      <dgm:spPr/>
    </dgm:pt>
    <dgm:pt modelId="{85A44C0A-2110-40DF-908E-6E834E5248DE}" type="pres">
      <dgm:prSet presAssocID="{67FEC3C0-89B4-4FE7-BA87-025768155589}" presName="bgRect" presStyleLbl="bgShp" presStyleIdx="1" presStyleCnt="4"/>
      <dgm:spPr>
        <a:solidFill>
          <a:schemeClr val="accent5">
            <a:lumMod val="20000"/>
            <a:lumOff val="80000"/>
          </a:schemeClr>
        </a:solidFill>
      </dgm:spPr>
    </dgm:pt>
    <dgm:pt modelId="{C5C10D31-F332-4DF9-835F-54C08795DEEB}" type="pres">
      <dgm:prSet presAssocID="{67FEC3C0-89B4-4FE7-BA87-02576815558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30F767B2-5D95-4404-9E7F-1379E75F4F03}" type="pres">
      <dgm:prSet presAssocID="{67FEC3C0-89B4-4FE7-BA87-025768155589}" presName="spaceRect" presStyleCnt="0"/>
      <dgm:spPr/>
    </dgm:pt>
    <dgm:pt modelId="{76DF82EA-00C2-46C9-A054-69EC8030864E}" type="pres">
      <dgm:prSet presAssocID="{67FEC3C0-89B4-4FE7-BA87-025768155589}" presName="parTx" presStyleLbl="revTx" presStyleIdx="1" presStyleCnt="4">
        <dgm:presLayoutVars>
          <dgm:chMax val="0"/>
          <dgm:chPref val="0"/>
        </dgm:presLayoutVars>
      </dgm:prSet>
      <dgm:spPr/>
    </dgm:pt>
    <dgm:pt modelId="{C8E1445B-26B8-499E-AE68-4F10E8416E57}" type="pres">
      <dgm:prSet presAssocID="{B633B04C-2524-42CC-93B1-0E3A4EEE7B29}" presName="sibTrans" presStyleCnt="0"/>
      <dgm:spPr/>
    </dgm:pt>
    <dgm:pt modelId="{2D749579-CAB7-4C7F-919B-45363A9F5C47}" type="pres">
      <dgm:prSet presAssocID="{AA40601B-6A2C-4BEB-A0DC-5DE4990CD28B}" presName="compNode" presStyleCnt="0"/>
      <dgm:spPr/>
    </dgm:pt>
    <dgm:pt modelId="{9239C9A2-43DC-4EED-91E4-42F1971F2F80}" type="pres">
      <dgm:prSet presAssocID="{AA40601B-6A2C-4BEB-A0DC-5DE4990CD28B}" presName="bgRect" presStyleLbl="bgShp" presStyleIdx="2" presStyleCnt="4" custLinFactNeighborX="-1395" custLinFactNeighborY="1643"/>
      <dgm:spPr/>
    </dgm:pt>
    <dgm:pt modelId="{29CB58CC-917B-4785-AE78-2ACDCCF49FDC}" type="pres">
      <dgm:prSet presAssocID="{AA40601B-6A2C-4BEB-A0DC-5DE4990CD2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search"/>
        </a:ext>
      </dgm:extLst>
    </dgm:pt>
    <dgm:pt modelId="{4D01A22E-FDA3-46B6-B587-875DB672DDFE}" type="pres">
      <dgm:prSet presAssocID="{AA40601B-6A2C-4BEB-A0DC-5DE4990CD28B}" presName="spaceRect" presStyleCnt="0"/>
      <dgm:spPr/>
    </dgm:pt>
    <dgm:pt modelId="{9CAE7187-67C9-44C6-B0D9-C9B1E5C739BF}" type="pres">
      <dgm:prSet presAssocID="{AA40601B-6A2C-4BEB-A0DC-5DE4990CD28B}" presName="parTx" presStyleLbl="revTx" presStyleIdx="2" presStyleCnt="4">
        <dgm:presLayoutVars>
          <dgm:chMax val="0"/>
          <dgm:chPref val="0"/>
        </dgm:presLayoutVars>
      </dgm:prSet>
      <dgm:spPr/>
    </dgm:pt>
    <dgm:pt modelId="{638CCFAA-DCC9-40F2-A1BC-A98922099933}" type="pres">
      <dgm:prSet presAssocID="{50309CAB-5195-422C-953E-8F7ED6D0A7AD}" presName="sibTrans" presStyleCnt="0"/>
      <dgm:spPr/>
    </dgm:pt>
    <dgm:pt modelId="{C774F93D-5F47-4DD9-ACEC-5BD6BC3398AE}" type="pres">
      <dgm:prSet presAssocID="{5737459A-3CF1-4836-8914-DB937C6E11FD}" presName="compNode" presStyleCnt="0"/>
      <dgm:spPr/>
    </dgm:pt>
    <dgm:pt modelId="{0603BCC9-A637-441D-A80D-D3143E38B42F}" type="pres">
      <dgm:prSet presAssocID="{5737459A-3CF1-4836-8914-DB937C6E11FD}" presName="bgRect" presStyleLbl="bgShp" presStyleIdx="3" presStyleCnt="4"/>
      <dgm:spPr>
        <a:solidFill>
          <a:schemeClr val="accent3">
            <a:lumMod val="20000"/>
            <a:lumOff val="80000"/>
          </a:schemeClr>
        </a:solidFill>
      </dgm:spPr>
    </dgm:pt>
    <dgm:pt modelId="{DBA28F5F-EED2-4EB2-ABDE-CC359DE3D0A4}" type="pres">
      <dgm:prSet presAssocID="{5737459A-3CF1-4836-8914-DB937C6E11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8AED8E43-E4D7-448D-BC61-75C4877C9F9D}" type="pres">
      <dgm:prSet presAssocID="{5737459A-3CF1-4836-8914-DB937C6E11FD}" presName="spaceRect" presStyleCnt="0"/>
      <dgm:spPr/>
    </dgm:pt>
    <dgm:pt modelId="{7BCF49A6-A098-4FB6-A474-3BA90F491988}" type="pres">
      <dgm:prSet presAssocID="{5737459A-3CF1-4836-8914-DB937C6E11FD}" presName="parTx" presStyleLbl="revTx" presStyleIdx="3" presStyleCnt="4">
        <dgm:presLayoutVars>
          <dgm:chMax val="0"/>
          <dgm:chPref val="0"/>
        </dgm:presLayoutVars>
      </dgm:prSet>
      <dgm:spPr/>
    </dgm:pt>
  </dgm:ptLst>
  <dgm:cxnLst>
    <dgm:cxn modelId="{6B082918-3AEC-4224-A55E-1861A61E60C3}" srcId="{7389064E-044E-4140-8D2E-DB1743A38A49}" destId="{5737459A-3CF1-4836-8914-DB937C6E11FD}" srcOrd="3" destOrd="0" parTransId="{FFE5A83D-07E4-4784-A09B-14E7B22F1C29}" sibTransId="{652F3C7A-5B04-4EBF-AC73-E82A470D0363}"/>
    <dgm:cxn modelId="{C7B4995A-63F1-4A1A-926F-AC7C6F61CB96}" srcId="{7389064E-044E-4140-8D2E-DB1743A38A49}" destId="{67FEC3C0-89B4-4FE7-BA87-025768155589}" srcOrd="1" destOrd="0" parTransId="{2B95B4B3-6299-4BB2-9224-DB5B3DB0B3F7}" sibTransId="{B633B04C-2524-42CC-93B1-0E3A4EEE7B29}"/>
    <dgm:cxn modelId="{AE426A6E-0ECD-495B-B088-3219D97E1687}" type="presOf" srcId="{7389064E-044E-4140-8D2E-DB1743A38A49}" destId="{3D8B7AE1-A979-4D4E-ACF6-53C5C27BD030}" srcOrd="0" destOrd="0" presId="urn:microsoft.com/office/officeart/2018/2/layout/IconVerticalSolidList"/>
    <dgm:cxn modelId="{DB03C472-1FDA-4311-89E6-6187D5FB5DF2}" srcId="{7389064E-044E-4140-8D2E-DB1743A38A49}" destId="{AA40601B-6A2C-4BEB-A0DC-5DE4990CD28B}" srcOrd="2" destOrd="0" parTransId="{BD110AD5-EF11-48D4-A909-0FF213C70980}" sibTransId="{50309CAB-5195-422C-953E-8F7ED6D0A7AD}"/>
    <dgm:cxn modelId="{5AFEE883-171D-4C43-926F-E2656CFDA661}" srcId="{7389064E-044E-4140-8D2E-DB1743A38A49}" destId="{3A44F621-9A3F-4134-9975-4C0BF29847E5}" srcOrd="0" destOrd="0" parTransId="{E79F7E32-B890-4B31-A480-9FF1CCD96E55}" sibTransId="{FC5DE222-7C31-447D-AE18-2E6683EDA48D}"/>
    <dgm:cxn modelId="{61221697-679F-4380-9148-AFA9EED551EE}" type="presOf" srcId="{5737459A-3CF1-4836-8914-DB937C6E11FD}" destId="{7BCF49A6-A098-4FB6-A474-3BA90F491988}" srcOrd="0" destOrd="0" presId="urn:microsoft.com/office/officeart/2018/2/layout/IconVerticalSolidList"/>
    <dgm:cxn modelId="{ED4D1BB0-BAAA-4E21-B4FB-FE11A7C61DE2}" type="presOf" srcId="{3A44F621-9A3F-4134-9975-4C0BF29847E5}" destId="{1AC9FD8C-EB60-4562-9EEF-FDAA568624EB}" srcOrd="0" destOrd="0" presId="urn:microsoft.com/office/officeart/2018/2/layout/IconVerticalSolidList"/>
    <dgm:cxn modelId="{F4CF89B6-EEA2-4A22-A848-EF6AB4F73078}" type="presOf" srcId="{AA40601B-6A2C-4BEB-A0DC-5DE4990CD28B}" destId="{9CAE7187-67C9-44C6-B0D9-C9B1E5C739BF}" srcOrd="0" destOrd="0" presId="urn:microsoft.com/office/officeart/2018/2/layout/IconVerticalSolidList"/>
    <dgm:cxn modelId="{D74140E4-AEA6-4EA2-BE38-DC8F40F64521}" type="presOf" srcId="{67FEC3C0-89B4-4FE7-BA87-025768155589}" destId="{76DF82EA-00C2-46C9-A054-69EC8030864E}" srcOrd="0" destOrd="0" presId="urn:microsoft.com/office/officeart/2018/2/layout/IconVerticalSolidList"/>
    <dgm:cxn modelId="{45F1B726-D3CF-4D14-BB83-F1C47678E459}" type="presParOf" srcId="{3D8B7AE1-A979-4D4E-ACF6-53C5C27BD030}" destId="{1D1D588C-FA80-4A9C-B0D3-F19D9D6EFE06}" srcOrd="0" destOrd="0" presId="urn:microsoft.com/office/officeart/2018/2/layout/IconVerticalSolidList"/>
    <dgm:cxn modelId="{CE352336-1744-4EB2-B601-C77D92AF3061}" type="presParOf" srcId="{1D1D588C-FA80-4A9C-B0D3-F19D9D6EFE06}" destId="{1BFE22DB-79D3-4252-872B-3E3E1B6EADEA}" srcOrd="0" destOrd="0" presId="urn:microsoft.com/office/officeart/2018/2/layout/IconVerticalSolidList"/>
    <dgm:cxn modelId="{E0165F69-DAFD-457E-93B6-9466CB3E6E5D}" type="presParOf" srcId="{1D1D588C-FA80-4A9C-B0D3-F19D9D6EFE06}" destId="{C566BF7B-A8C5-4DA0-9A5E-7F1ABB733AE9}" srcOrd="1" destOrd="0" presId="urn:microsoft.com/office/officeart/2018/2/layout/IconVerticalSolidList"/>
    <dgm:cxn modelId="{CE544DF6-C8DC-4362-A0EE-581A73B1D4C8}" type="presParOf" srcId="{1D1D588C-FA80-4A9C-B0D3-F19D9D6EFE06}" destId="{4D3AD0CA-80D2-4DE1-BA54-654808064BCA}" srcOrd="2" destOrd="0" presId="urn:microsoft.com/office/officeart/2018/2/layout/IconVerticalSolidList"/>
    <dgm:cxn modelId="{9C66D1C1-31F5-4010-A844-ED8BE96B1360}" type="presParOf" srcId="{1D1D588C-FA80-4A9C-B0D3-F19D9D6EFE06}" destId="{1AC9FD8C-EB60-4562-9EEF-FDAA568624EB}" srcOrd="3" destOrd="0" presId="urn:microsoft.com/office/officeart/2018/2/layout/IconVerticalSolidList"/>
    <dgm:cxn modelId="{1C2192F0-2B7C-4313-AD83-F54F1F74CE0C}" type="presParOf" srcId="{3D8B7AE1-A979-4D4E-ACF6-53C5C27BD030}" destId="{3A14EC52-5B85-47B3-A115-6B7ACBC56756}" srcOrd="1" destOrd="0" presId="urn:microsoft.com/office/officeart/2018/2/layout/IconVerticalSolidList"/>
    <dgm:cxn modelId="{A199817B-EB08-4206-8579-24EF4F1EFA88}" type="presParOf" srcId="{3D8B7AE1-A979-4D4E-ACF6-53C5C27BD030}" destId="{66E9A4A9-5292-4346-8E71-DAB04E83CA2F}" srcOrd="2" destOrd="0" presId="urn:microsoft.com/office/officeart/2018/2/layout/IconVerticalSolidList"/>
    <dgm:cxn modelId="{E60B25E3-4F5B-49DE-BCF5-93A1811C4C92}" type="presParOf" srcId="{66E9A4A9-5292-4346-8E71-DAB04E83CA2F}" destId="{85A44C0A-2110-40DF-908E-6E834E5248DE}" srcOrd="0" destOrd="0" presId="urn:microsoft.com/office/officeart/2018/2/layout/IconVerticalSolidList"/>
    <dgm:cxn modelId="{3B81A193-4687-4D47-BD5A-FF700413922F}" type="presParOf" srcId="{66E9A4A9-5292-4346-8E71-DAB04E83CA2F}" destId="{C5C10D31-F332-4DF9-835F-54C08795DEEB}" srcOrd="1" destOrd="0" presId="urn:microsoft.com/office/officeart/2018/2/layout/IconVerticalSolidList"/>
    <dgm:cxn modelId="{B8D131E3-A0B0-4CF8-ACDF-C418D7E9DF1F}" type="presParOf" srcId="{66E9A4A9-5292-4346-8E71-DAB04E83CA2F}" destId="{30F767B2-5D95-4404-9E7F-1379E75F4F03}" srcOrd="2" destOrd="0" presId="urn:microsoft.com/office/officeart/2018/2/layout/IconVerticalSolidList"/>
    <dgm:cxn modelId="{1B9145B3-8892-48D0-80AD-D2C167A58189}" type="presParOf" srcId="{66E9A4A9-5292-4346-8E71-DAB04E83CA2F}" destId="{76DF82EA-00C2-46C9-A054-69EC8030864E}" srcOrd="3" destOrd="0" presId="urn:microsoft.com/office/officeart/2018/2/layout/IconVerticalSolidList"/>
    <dgm:cxn modelId="{5E4F3432-12E1-4C19-BAF4-65ABAF48CE82}" type="presParOf" srcId="{3D8B7AE1-A979-4D4E-ACF6-53C5C27BD030}" destId="{C8E1445B-26B8-499E-AE68-4F10E8416E57}" srcOrd="3" destOrd="0" presId="urn:microsoft.com/office/officeart/2018/2/layout/IconVerticalSolidList"/>
    <dgm:cxn modelId="{EF8CE01C-600A-4EB1-9CFB-09A9033D2EDC}" type="presParOf" srcId="{3D8B7AE1-A979-4D4E-ACF6-53C5C27BD030}" destId="{2D749579-CAB7-4C7F-919B-45363A9F5C47}" srcOrd="4" destOrd="0" presId="urn:microsoft.com/office/officeart/2018/2/layout/IconVerticalSolidList"/>
    <dgm:cxn modelId="{981E4006-8776-42C6-BA94-9D07AB56C6DB}" type="presParOf" srcId="{2D749579-CAB7-4C7F-919B-45363A9F5C47}" destId="{9239C9A2-43DC-4EED-91E4-42F1971F2F80}" srcOrd="0" destOrd="0" presId="urn:microsoft.com/office/officeart/2018/2/layout/IconVerticalSolidList"/>
    <dgm:cxn modelId="{CA8D02F2-F6D0-4993-8FA9-5456E34051FA}" type="presParOf" srcId="{2D749579-CAB7-4C7F-919B-45363A9F5C47}" destId="{29CB58CC-917B-4785-AE78-2ACDCCF49FDC}" srcOrd="1" destOrd="0" presId="urn:microsoft.com/office/officeart/2018/2/layout/IconVerticalSolidList"/>
    <dgm:cxn modelId="{A9CB4079-3457-4063-AFA9-9B5A70C8077C}" type="presParOf" srcId="{2D749579-CAB7-4C7F-919B-45363A9F5C47}" destId="{4D01A22E-FDA3-46B6-B587-875DB672DDFE}" srcOrd="2" destOrd="0" presId="urn:microsoft.com/office/officeart/2018/2/layout/IconVerticalSolidList"/>
    <dgm:cxn modelId="{05279439-B0E1-472E-871D-F1D1442D3A43}" type="presParOf" srcId="{2D749579-CAB7-4C7F-919B-45363A9F5C47}" destId="{9CAE7187-67C9-44C6-B0D9-C9B1E5C739BF}" srcOrd="3" destOrd="0" presId="urn:microsoft.com/office/officeart/2018/2/layout/IconVerticalSolidList"/>
    <dgm:cxn modelId="{C6C368E1-4417-4C6C-B3CB-8C5ADF2CE70E}" type="presParOf" srcId="{3D8B7AE1-A979-4D4E-ACF6-53C5C27BD030}" destId="{638CCFAA-DCC9-40F2-A1BC-A98922099933}" srcOrd="5" destOrd="0" presId="urn:microsoft.com/office/officeart/2018/2/layout/IconVerticalSolidList"/>
    <dgm:cxn modelId="{69260CE2-EB5B-4A99-BBB9-8B11B87FC6D2}" type="presParOf" srcId="{3D8B7AE1-A979-4D4E-ACF6-53C5C27BD030}" destId="{C774F93D-5F47-4DD9-ACEC-5BD6BC3398AE}" srcOrd="6" destOrd="0" presId="urn:microsoft.com/office/officeart/2018/2/layout/IconVerticalSolidList"/>
    <dgm:cxn modelId="{A0BD04A9-8497-494B-BF67-F4D4BE2E9CAB}" type="presParOf" srcId="{C774F93D-5F47-4DD9-ACEC-5BD6BC3398AE}" destId="{0603BCC9-A637-441D-A80D-D3143E38B42F}" srcOrd="0" destOrd="0" presId="urn:microsoft.com/office/officeart/2018/2/layout/IconVerticalSolidList"/>
    <dgm:cxn modelId="{47B42370-02D2-4803-AAD7-ADF122CB49D0}" type="presParOf" srcId="{C774F93D-5F47-4DD9-ACEC-5BD6BC3398AE}" destId="{DBA28F5F-EED2-4EB2-ABDE-CC359DE3D0A4}" srcOrd="1" destOrd="0" presId="urn:microsoft.com/office/officeart/2018/2/layout/IconVerticalSolidList"/>
    <dgm:cxn modelId="{1E000AB0-BEF2-46CC-A3B3-D310761BB58D}" type="presParOf" srcId="{C774F93D-5F47-4DD9-ACEC-5BD6BC3398AE}" destId="{8AED8E43-E4D7-448D-BC61-75C4877C9F9D}" srcOrd="2" destOrd="0" presId="urn:microsoft.com/office/officeart/2018/2/layout/IconVerticalSolidList"/>
    <dgm:cxn modelId="{808A4606-88F2-432B-A2F0-72F92AD1084F}" type="presParOf" srcId="{C774F93D-5F47-4DD9-ACEC-5BD6BC3398AE}" destId="{7BCF49A6-A098-4FB6-A474-3BA90F4919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76B0C6-03D6-4C94-AAB9-BD41FDECACB6}" type="doc">
      <dgm:prSet loTypeId="urn:microsoft.com/office/officeart/2005/8/layout/StepDownProcess" loCatId="process" qsTypeId="urn:microsoft.com/office/officeart/2005/8/quickstyle/simple5" qsCatId="simple" csTypeId="urn:microsoft.com/office/officeart/2005/8/colors/colorful2" csCatId="colorful" phldr="1"/>
      <dgm:spPr/>
      <dgm:t>
        <a:bodyPr/>
        <a:lstStyle/>
        <a:p>
          <a:endParaRPr lang="en-US"/>
        </a:p>
      </dgm:t>
    </dgm:pt>
    <dgm:pt modelId="{344C0B84-E627-4F0A-8C5E-60D25440DF79}">
      <dgm:prSet phldrT="[Text]"/>
      <dgm:spPr>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chemeClr val="accent2">
                <a:hueOff val="0"/>
                <a:satOff val="0"/>
                <a:lumOff val="0"/>
                <a:shade val="100000"/>
                <a:satMod val="115000"/>
              </a:schemeClr>
            </a:gs>
          </a:gsLst>
          <a:lin ang="2700000" scaled="1"/>
          <a:tileRect/>
        </a:gradFill>
      </dgm:spPr>
      <dgm:t>
        <a:bodyPr/>
        <a:lstStyle/>
        <a:p>
          <a:r>
            <a:rPr lang="en-US"/>
            <a:t>JSONL file with test data</a:t>
          </a:r>
        </a:p>
      </dgm:t>
    </dgm:pt>
    <dgm:pt modelId="{53A16C6A-BE02-4E54-8411-28A5AE528E9A}" type="parTrans" cxnId="{CAF2B664-A74A-48FE-B9C0-DDF613C69BC5}">
      <dgm:prSet/>
      <dgm:spPr/>
      <dgm:t>
        <a:bodyPr/>
        <a:lstStyle/>
        <a:p>
          <a:endParaRPr lang="en-US"/>
        </a:p>
      </dgm:t>
    </dgm:pt>
    <dgm:pt modelId="{BEAB323D-4611-4BBF-9C15-FEEC9FF0F651}" type="sibTrans" cxnId="{CAF2B664-A74A-48FE-B9C0-DDF613C69BC5}">
      <dgm:prSet/>
      <dgm:spPr/>
      <dgm:t>
        <a:bodyPr/>
        <a:lstStyle/>
        <a:p>
          <a:endParaRPr lang="en-US"/>
        </a:p>
      </dgm:t>
    </dgm:pt>
    <dgm:pt modelId="{1F1A9AA1-29A3-4379-8325-27146592468F}">
      <dgm:prSet phldrT="[Text]"/>
      <dgm:spPr>
        <a:gradFill flip="none" rotWithShape="0">
          <a:gsLst>
            <a:gs pos="0">
              <a:schemeClr val="accent2">
                <a:hueOff val="-1684874"/>
                <a:satOff val="26852"/>
                <a:lumOff val="-8040"/>
                <a:shade val="30000"/>
                <a:satMod val="115000"/>
              </a:schemeClr>
            </a:gs>
            <a:gs pos="50000">
              <a:schemeClr val="accent2">
                <a:hueOff val="-1684874"/>
                <a:satOff val="26852"/>
                <a:lumOff val="-8040"/>
                <a:shade val="67500"/>
                <a:satMod val="115000"/>
              </a:schemeClr>
            </a:gs>
            <a:gs pos="100000">
              <a:schemeClr val="accent2">
                <a:hueOff val="-1684874"/>
                <a:satOff val="26852"/>
                <a:lumOff val="-8040"/>
                <a:shade val="100000"/>
                <a:satMod val="115000"/>
              </a:schemeClr>
            </a:gs>
          </a:gsLst>
          <a:lin ang="2700000" scaled="1"/>
          <a:tileRect/>
        </a:gradFill>
      </dgm:spPr>
      <dgm:t>
        <a:bodyPr/>
        <a:lstStyle/>
        <a:p>
          <a:r>
            <a:rPr lang="en-US"/>
            <a:t>Run local or cloud batch run of Contoso Chat Prompt Flow with 35 Turbo</a:t>
          </a:r>
        </a:p>
      </dgm:t>
    </dgm:pt>
    <dgm:pt modelId="{2E06B92B-0CD4-44F5-947C-2BBAAFB23021}" type="parTrans" cxnId="{FEE75B67-F115-4209-91A2-B18EE8912F96}">
      <dgm:prSet/>
      <dgm:spPr/>
      <dgm:t>
        <a:bodyPr/>
        <a:lstStyle/>
        <a:p>
          <a:endParaRPr lang="en-US"/>
        </a:p>
      </dgm:t>
    </dgm:pt>
    <dgm:pt modelId="{B19B58AD-3124-492A-8157-9DA506261B39}" type="sibTrans" cxnId="{FEE75B67-F115-4209-91A2-B18EE8912F96}">
      <dgm:prSet/>
      <dgm:spPr/>
      <dgm:t>
        <a:bodyPr/>
        <a:lstStyle/>
        <a:p>
          <a:endParaRPr lang="en-US"/>
        </a:p>
      </dgm:t>
    </dgm:pt>
    <dgm:pt modelId="{5072741F-C660-4BD8-8B8D-2F790D215D8C}">
      <dgm:prSet phldrT="[Text]"/>
      <dgm:spPr>
        <a:gradFill flip="none" rotWithShape="0">
          <a:gsLst>
            <a:gs pos="0">
              <a:schemeClr val="accent2">
                <a:hueOff val="-3369749"/>
                <a:satOff val="53704"/>
                <a:lumOff val="-16079"/>
                <a:shade val="30000"/>
                <a:satMod val="115000"/>
              </a:schemeClr>
            </a:gs>
            <a:gs pos="50000">
              <a:schemeClr val="accent2">
                <a:hueOff val="-3369749"/>
                <a:satOff val="53704"/>
                <a:lumOff val="-16079"/>
                <a:shade val="67500"/>
                <a:satMod val="115000"/>
              </a:schemeClr>
            </a:gs>
            <a:gs pos="100000">
              <a:schemeClr val="accent2">
                <a:hueOff val="-3369749"/>
                <a:satOff val="53704"/>
                <a:lumOff val="-16079"/>
                <a:shade val="100000"/>
                <a:satMod val="115000"/>
              </a:schemeClr>
            </a:gs>
          </a:gsLst>
          <a:lin ang="2700000" scaled="1"/>
          <a:tileRect/>
        </a:gradFill>
      </dgm:spPr>
      <dgm:t>
        <a:bodyPr/>
        <a:lstStyle/>
        <a:p>
          <a:r>
            <a:rPr lang="en-US"/>
            <a:t>Feed result Prompt Flow into evaluation Prompt flow that uses GPT 4</a:t>
          </a:r>
        </a:p>
      </dgm:t>
    </dgm:pt>
    <dgm:pt modelId="{09A2834A-ED24-4F86-8F85-E806E585327A}" type="parTrans" cxnId="{869951A0-7BC6-4FA5-9848-1826EE3C5CD9}">
      <dgm:prSet/>
      <dgm:spPr/>
      <dgm:t>
        <a:bodyPr/>
        <a:lstStyle/>
        <a:p>
          <a:endParaRPr lang="en-US"/>
        </a:p>
      </dgm:t>
    </dgm:pt>
    <dgm:pt modelId="{B68AD993-826D-465B-B5BC-E8DF5D530BF8}" type="sibTrans" cxnId="{869951A0-7BC6-4FA5-9848-1826EE3C5CD9}">
      <dgm:prSet/>
      <dgm:spPr/>
      <dgm:t>
        <a:bodyPr/>
        <a:lstStyle/>
        <a:p>
          <a:endParaRPr lang="en-US"/>
        </a:p>
      </dgm:t>
    </dgm:pt>
    <dgm:pt modelId="{EED68637-7195-4328-8693-C381D574EA73}" type="pres">
      <dgm:prSet presAssocID="{4576B0C6-03D6-4C94-AAB9-BD41FDECACB6}" presName="rootnode" presStyleCnt="0">
        <dgm:presLayoutVars>
          <dgm:chMax/>
          <dgm:chPref/>
          <dgm:dir/>
          <dgm:animLvl val="lvl"/>
        </dgm:presLayoutVars>
      </dgm:prSet>
      <dgm:spPr/>
    </dgm:pt>
    <dgm:pt modelId="{A2ED201D-1A9D-4DA4-A86E-A628381F9661}" type="pres">
      <dgm:prSet presAssocID="{344C0B84-E627-4F0A-8C5E-60D25440DF79}" presName="composite" presStyleCnt="0"/>
      <dgm:spPr/>
    </dgm:pt>
    <dgm:pt modelId="{45688DCB-71F2-4531-BB1F-E2E1A6753F2F}" type="pres">
      <dgm:prSet presAssocID="{344C0B84-E627-4F0A-8C5E-60D25440DF79}" presName="bentUpArrow1" presStyleLbl="alignImgPlace1" presStyleIdx="0" presStyleCnt="2"/>
      <dgm:spPr/>
    </dgm:pt>
    <dgm:pt modelId="{391A27B0-585A-4D66-BF49-FA59A0BA3243}" type="pres">
      <dgm:prSet presAssocID="{344C0B84-E627-4F0A-8C5E-60D25440DF79}" presName="ParentText" presStyleLbl="node1" presStyleIdx="0" presStyleCnt="3" custLinFactNeighborX="-5970" custLinFactNeighborY="-1347">
        <dgm:presLayoutVars>
          <dgm:chMax val="1"/>
          <dgm:chPref val="1"/>
          <dgm:bulletEnabled val="1"/>
        </dgm:presLayoutVars>
      </dgm:prSet>
      <dgm:spPr/>
    </dgm:pt>
    <dgm:pt modelId="{FBCF0E74-17D7-4B35-94AF-6D8C226EF821}" type="pres">
      <dgm:prSet presAssocID="{344C0B84-E627-4F0A-8C5E-60D25440DF79}" presName="ChildText" presStyleLbl="revTx" presStyleIdx="0" presStyleCnt="2">
        <dgm:presLayoutVars>
          <dgm:chMax val="0"/>
          <dgm:chPref val="0"/>
          <dgm:bulletEnabled val="1"/>
        </dgm:presLayoutVars>
      </dgm:prSet>
      <dgm:spPr/>
    </dgm:pt>
    <dgm:pt modelId="{B1EB40C9-5CF2-4ED4-9AA8-6533E14606F8}" type="pres">
      <dgm:prSet presAssocID="{BEAB323D-4611-4BBF-9C15-FEEC9FF0F651}" presName="sibTrans" presStyleCnt="0"/>
      <dgm:spPr/>
    </dgm:pt>
    <dgm:pt modelId="{144C104A-E538-4912-8421-8AF53A6E52F7}" type="pres">
      <dgm:prSet presAssocID="{1F1A9AA1-29A3-4379-8325-27146592468F}" presName="composite" presStyleCnt="0"/>
      <dgm:spPr/>
    </dgm:pt>
    <dgm:pt modelId="{5985940B-D3A6-49BF-8346-3C9CB4ACF409}" type="pres">
      <dgm:prSet presAssocID="{1F1A9AA1-29A3-4379-8325-27146592468F}" presName="bentUpArrow1" presStyleLbl="alignImgPlace1" presStyleIdx="1" presStyleCnt="2"/>
      <dgm:spPr/>
    </dgm:pt>
    <dgm:pt modelId="{67FC286A-AF63-4E67-818B-E13E13154960}" type="pres">
      <dgm:prSet presAssocID="{1F1A9AA1-29A3-4379-8325-27146592468F}" presName="ParentText" presStyleLbl="node1" presStyleIdx="1" presStyleCnt="3">
        <dgm:presLayoutVars>
          <dgm:chMax val="1"/>
          <dgm:chPref val="1"/>
          <dgm:bulletEnabled val="1"/>
        </dgm:presLayoutVars>
      </dgm:prSet>
      <dgm:spPr/>
    </dgm:pt>
    <dgm:pt modelId="{CF5BB118-3D81-433E-992D-D630E6715E4F}" type="pres">
      <dgm:prSet presAssocID="{1F1A9AA1-29A3-4379-8325-27146592468F}" presName="ChildText" presStyleLbl="revTx" presStyleIdx="1" presStyleCnt="2">
        <dgm:presLayoutVars>
          <dgm:chMax val="0"/>
          <dgm:chPref val="0"/>
          <dgm:bulletEnabled val="1"/>
        </dgm:presLayoutVars>
      </dgm:prSet>
      <dgm:spPr/>
    </dgm:pt>
    <dgm:pt modelId="{F0749FDC-C344-4F74-B729-F29EAD95A723}" type="pres">
      <dgm:prSet presAssocID="{B19B58AD-3124-492A-8157-9DA506261B39}" presName="sibTrans" presStyleCnt="0"/>
      <dgm:spPr/>
    </dgm:pt>
    <dgm:pt modelId="{DAD8B05E-AAA2-4000-A15B-8D211D6851A5}" type="pres">
      <dgm:prSet presAssocID="{5072741F-C660-4BD8-8B8D-2F790D215D8C}" presName="composite" presStyleCnt="0"/>
      <dgm:spPr/>
    </dgm:pt>
    <dgm:pt modelId="{D426C93F-730F-4B08-8EE4-FF80B88444E6}" type="pres">
      <dgm:prSet presAssocID="{5072741F-C660-4BD8-8B8D-2F790D215D8C}" presName="ParentText" presStyleLbl="node1" presStyleIdx="2" presStyleCnt="3">
        <dgm:presLayoutVars>
          <dgm:chMax val="1"/>
          <dgm:chPref val="1"/>
          <dgm:bulletEnabled val="1"/>
        </dgm:presLayoutVars>
      </dgm:prSet>
      <dgm:spPr/>
    </dgm:pt>
  </dgm:ptLst>
  <dgm:cxnLst>
    <dgm:cxn modelId="{CAF2B664-A74A-48FE-B9C0-DDF613C69BC5}" srcId="{4576B0C6-03D6-4C94-AAB9-BD41FDECACB6}" destId="{344C0B84-E627-4F0A-8C5E-60D25440DF79}" srcOrd="0" destOrd="0" parTransId="{53A16C6A-BE02-4E54-8411-28A5AE528E9A}" sibTransId="{BEAB323D-4611-4BBF-9C15-FEEC9FF0F651}"/>
    <dgm:cxn modelId="{FEE75B67-F115-4209-91A2-B18EE8912F96}" srcId="{4576B0C6-03D6-4C94-AAB9-BD41FDECACB6}" destId="{1F1A9AA1-29A3-4379-8325-27146592468F}" srcOrd="1" destOrd="0" parTransId="{2E06B92B-0CD4-44F5-947C-2BBAAFB23021}" sibTransId="{B19B58AD-3124-492A-8157-9DA506261B39}"/>
    <dgm:cxn modelId="{2F04B078-FAF8-45F6-B328-0D555697132A}" type="presOf" srcId="{344C0B84-E627-4F0A-8C5E-60D25440DF79}" destId="{391A27B0-585A-4D66-BF49-FA59A0BA3243}" srcOrd="0" destOrd="0" presId="urn:microsoft.com/office/officeart/2005/8/layout/StepDownProcess"/>
    <dgm:cxn modelId="{03112995-77B8-4B17-A93E-DDFB8F2A07EF}" type="presOf" srcId="{4576B0C6-03D6-4C94-AAB9-BD41FDECACB6}" destId="{EED68637-7195-4328-8693-C381D574EA73}" srcOrd="0" destOrd="0" presId="urn:microsoft.com/office/officeart/2005/8/layout/StepDownProcess"/>
    <dgm:cxn modelId="{869951A0-7BC6-4FA5-9848-1826EE3C5CD9}" srcId="{4576B0C6-03D6-4C94-AAB9-BD41FDECACB6}" destId="{5072741F-C660-4BD8-8B8D-2F790D215D8C}" srcOrd="2" destOrd="0" parTransId="{09A2834A-ED24-4F86-8F85-E806E585327A}" sibTransId="{B68AD993-826D-465B-B5BC-E8DF5D530BF8}"/>
    <dgm:cxn modelId="{F00B65B6-35CF-4B95-B1AD-40E7FBA706F0}" type="presOf" srcId="{1F1A9AA1-29A3-4379-8325-27146592468F}" destId="{67FC286A-AF63-4E67-818B-E13E13154960}" srcOrd="0" destOrd="0" presId="urn:microsoft.com/office/officeart/2005/8/layout/StepDownProcess"/>
    <dgm:cxn modelId="{F80133F5-B90F-4E50-B115-931553484C24}" type="presOf" srcId="{5072741F-C660-4BD8-8B8D-2F790D215D8C}" destId="{D426C93F-730F-4B08-8EE4-FF80B88444E6}" srcOrd="0" destOrd="0" presId="urn:microsoft.com/office/officeart/2005/8/layout/StepDownProcess"/>
    <dgm:cxn modelId="{B69DA423-AE6F-437F-B5AD-D5A338A78318}" type="presParOf" srcId="{EED68637-7195-4328-8693-C381D574EA73}" destId="{A2ED201D-1A9D-4DA4-A86E-A628381F9661}" srcOrd="0" destOrd="0" presId="urn:microsoft.com/office/officeart/2005/8/layout/StepDownProcess"/>
    <dgm:cxn modelId="{0B876F5B-1FAC-4C70-96D2-7ED34E61BB2E}" type="presParOf" srcId="{A2ED201D-1A9D-4DA4-A86E-A628381F9661}" destId="{45688DCB-71F2-4531-BB1F-E2E1A6753F2F}" srcOrd="0" destOrd="0" presId="urn:microsoft.com/office/officeart/2005/8/layout/StepDownProcess"/>
    <dgm:cxn modelId="{43D50344-11BF-4831-917D-02DB66DDA6F0}" type="presParOf" srcId="{A2ED201D-1A9D-4DA4-A86E-A628381F9661}" destId="{391A27B0-585A-4D66-BF49-FA59A0BA3243}" srcOrd="1" destOrd="0" presId="urn:microsoft.com/office/officeart/2005/8/layout/StepDownProcess"/>
    <dgm:cxn modelId="{B322F44E-3619-4EEC-9090-27652A95F603}" type="presParOf" srcId="{A2ED201D-1A9D-4DA4-A86E-A628381F9661}" destId="{FBCF0E74-17D7-4B35-94AF-6D8C226EF821}" srcOrd="2" destOrd="0" presId="urn:microsoft.com/office/officeart/2005/8/layout/StepDownProcess"/>
    <dgm:cxn modelId="{84EB2B9B-307F-48E1-B1CF-8B4B6B0A0537}" type="presParOf" srcId="{EED68637-7195-4328-8693-C381D574EA73}" destId="{B1EB40C9-5CF2-4ED4-9AA8-6533E14606F8}" srcOrd="1" destOrd="0" presId="urn:microsoft.com/office/officeart/2005/8/layout/StepDownProcess"/>
    <dgm:cxn modelId="{0C800284-0741-4B4C-BBCF-E89AA0ED597C}" type="presParOf" srcId="{EED68637-7195-4328-8693-C381D574EA73}" destId="{144C104A-E538-4912-8421-8AF53A6E52F7}" srcOrd="2" destOrd="0" presId="urn:microsoft.com/office/officeart/2005/8/layout/StepDownProcess"/>
    <dgm:cxn modelId="{304CB502-AF74-4EA6-8D02-4AFA25933438}" type="presParOf" srcId="{144C104A-E538-4912-8421-8AF53A6E52F7}" destId="{5985940B-D3A6-49BF-8346-3C9CB4ACF409}" srcOrd="0" destOrd="0" presId="urn:microsoft.com/office/officeart/2005/8/layout/StepDownProcess"/>
    <dgm:cxn modelId="{C0487131-C561-4EF3-B552-058A6941CDC8}" type="presParOf" srcId="{144C104A-E538-4912-8421-8AF53A6E52F7}" destId="{67FC286A-AF63-4E67-818B-E13E13154960}" srcOrd="1" destOrd="0" presId="urn:microsoft.com/office/officeart/2005/8/layout/StepDownProcess"/>
    <dgm:cxn modelId="{D866E714-3B98-4DAF-AE15-96A04A59F53B}" type="presParOf" srcId="{144C104A-E538-4912-8421-8AF53A6E52F7}" destId="{CF5BB118-3D81-433E-992D-D630E6715E4F}" srcOrd="2" destOrd="0" presId="urn:microsoft.com/office/officeart/2005/8/layout/StepDownProcess"/>
    <dgm:cxn modelId="{F134C751-57F2-4F81-8933-1246B0AF59A1}" type="presParOf" srcId="{EED68637-7195-4328-8693-C381D574EA73}" destId="{F0749FDC-C344-4F74-B729-F29EAD95A723}" srcOrd="3" destOrd="0" presId="urn:microsoft.com/office/officeart/2005/8/layout/StepDownProcess"/>
    <dgm:cxn modelId="{72959E92-7143-4F53-B713-AE8BB4DBC6C8}" type="presParOf" srcId="{EED68637-7195-4328-8693-C381D574EA73}" destId="{DAD8B05E-AAA2-4000-A15B-8D211D6851A5}" srcOrd="4" destOrd="0" presId="urn:microsoft.com/office/officeart/2005/8/layout/StepDownProcess"/>
    <dgm:cxn modelId="{DFBEA44E-8DFB-4EF5-B7C6-2A5D9AB213A7}" type="presParOf" srcId="{DAD8B05E-AAA2-4000-A15B-8D211D6851A5}" destId="{D426C93F-730F-4B08-8EE4-FF80B88444E6}"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E22DB-79D3-4252-872B-3E3E1B6EADEA}">
      <dsp:nvSpPr>
        <dsp:cNvPr id="0" name=""/>
        <dsp:cNvSpPr/>
      </dsp:nvSpPr>
      <dsp:spPr>
        <a:xfrm>
          <a:off x="0" y="2419"/>
          <a:ext cx="5219700" cy="1029594"/>
        </a:xfrm>
        <a:prstGeom prst="roundRect">
          <a:avLst>
            <a:gd name="adj" fmla="val 10000"/>
          </a:avLst>
        </a:prstGeom>
        <a:solidFill>
          <a:schemeClr val="bg1">
            <a:lumMod val="10000"/>
            <a:lumOff val="90000"/>
          </a:schemeClr>
        </a:solidFill>
        <a:ln>
          <a:solidFill>
            <a:schemeClr val="accent5">
              <a:lumMod val="40000"/>
              <a:lumOff val="60000"/>
            </a:schemeClr>
          </a:solidFill>
        </a:ln>
        <a:effectLst/>
      </dsp:spPr>
      <dsp:style>
        <a:lnRef idx="0">
          <a:scrgbClr r="0" g="0" b="0"/>
        </a:lnRef>
        <a:fillRef idx="1">
          <a:scrgbClr r="0" g="0" b="0"/>
        </a:fillRef>
        <a:effectRef idx="0">
          <a:scrgbClr r="0" g="0" b="0"/>
        </a:effectRef>
        <a:fontRef idx="minor"/>
      </dsp:style>
    </dsp:sp>
    <dsp:sp modelId="{C566BF7B-A8C5-4DA0-9A5E-7F1ABB733AE9}">
      <dsp:nvSpPr>
        <dsp:cNvPr id="0" name=""/>
        <dsp:cNvSpPr/>
      </dsp:nvSpPr>
      <dsp:spPr>
        <a:xfrm>
          <a:off x="311452" y="234077"/>
          <a:ext cx="566830" cy="5662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C9FD8C-EB60-4562-9EEF-FDAA568624EB}">
      <dsp:nvSpPr>
        <dsp:cNvPr id="0" name=""/>
        <dsp:cNvSpPr/>
      </dsp:nvSpPr>
      <dsp:spPr>
        <a:xfrm>
          <a:off x="1189734" y="2419"/>
          <a:ext cx="3723202" cy="10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2" tIns="109072" rIns="109072" bIns="109072" numCol="1" spcCol="1270" anchor="ctr" anchorCtr="0">
          <a:noAutofit/>
        </a:bodyPr>
        <a:lstStyle/>
        <a:p>
          <a:pPr marL="0" lvl="0" indent="0" algn="l" defTabSz="800100">
            <a:lnSpc>
              <a:spcPct val="100000"/>
            </a:lnSpc>
            <a:spcBef>
              <a:spcPct val="0"/>
            </a:spcBef>
            <a:spcAft>
              <a:spcPct val="35000"/>
            </a:spcAft>
            <a:buNone/>
          </a:pPr>
          <a:r>
            <a:rPr lang="en-US" sz="1800" b="0" i="0" kern="1200" baseline="0">
              <a:solidFill>
                <a:schemeClr val="bg1"/>
              </a:solidFill>
            </a:rPr>
            <a:t>Create executable flows that link LLMs, prompts, and Python tools through a visualized graph.</a:t>
          </a:r>
          <a:endParaRPr lang="en-US" sz="1800" kern="1200">
            <a:solidFill>
              <a:schemeClr val="bg1"/>
            </a:solidFill>
          </a:endParaRPr>
        </a:p>
      </dsp:txBody>
      <dsp:txXfrm>
        <a:off x="1189734" y="2419"/>
        <a:ext cx="3723202" cy="1030600"/>
      </dsp:txXfrm>
    </dsp:sp>
    <dsp:sp modelId="{85A44C0A-2110-40DF-908E-6E834E5248DE}">
      <dsp:nvSpPr>
        <dsp:cNvPr id="0" name=""/>
        <dsp:cNvSpPr/>
      </dsp:nvSpPr>
      <dsp:spPr>
        <a:xfrm>
          <a:off x="0" y="1268585"/>
          <a:ext cx="5219700" cy="1029594"/>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C5C10D31-F332-4DF9-835F-54C08795DEEB}">
      <dsp:nvSpPr>
        <dsp:cNvPr id="0" name=""/>
        <dsp:cNvSpPr/>
      </dsp:nvSpPr>
      <dsp:spPr>
        <a:xfrm>
          <a:off x="311452" y="1500244"/>
          <a:ext cx="566830" cy="5662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DF82EA-00C2-46C9-A054-69EC8030864E}">
      <dsp:nvSpPr>
        <dsp:cNvPr id="0" name=""/>
        <dsp:cNvSpPr/>
      </dsp:nvSpPr>
      <dsp:spPr>
        <a:xfrm>
          <a:off x="1189734" y="1268585"/>
          <a:ext cx="3723202" cy="10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2" tIns="109072" rIns="109072" bIns="109072" numCol="1" spcCol="1270" anchor="ctr" anchorCtr="0">
          <a:noAutofit/>
        </a:bodyPr>
        <a:lstStyle/>
        <a:p>
          <a:pPr marL="0" lvl="0" indent="0" algn="l" defTabSz="800100">
            <a:lnSpc>
              <a:spcPct val="100000"/>
            </a:lnSpc>
            <a:spcBef>
              <a:spcPct val="0"/>
            </a:spcBef>
            <a:spcAft>
              <a:spcPct val="35000"/>
            </a:spcAft>
            <a:buNone/>
          </a:pPr>
          <a:r>
            <a:rPr lang="en-US" sz="1800" b="0" i="0" kern="1200" baseline="0">
              <a:solidFill>
                <a:schemeClr val="bg1"/>
              </a:solidFill>
            </a:rPr>
            <a:t>Debug, share, and iterate your flows with ease through team collaboration.</a:t>
          </a:r>
          <a:endParaRPr lang="en-US" sz="1800" kern="1200">
            <a:solidFill>
              <a:schemeClr val="bg1"/>
            </a:solidFill>
          </a:endParaRPr>
        </a:p>
      </dsp:txBody>
      <dsp:txXfrm>
        <a:off x="1189734" y="1268585"/>
        <a:ext cx="3723202" cy="1030600"/>
      </dsp:txXfrm>
    </dsp:sp>
    <dsp:sp modelId="{9239C9A2-43DC-4EED-91E4-42F1971F2F80}">
      <dsp:nvSpPr>
        <dsp:cNvPr id="0" name=""/>
        <dsp:cNvSpPr/>
      </dsp:nvSpPr>
      <dsp:spPr>
        <a:xfrm>
          <a:off x="0" y="2551668"/>
          <a:ext cx="5219700" cy="10295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CB58CC-917B-4785-AE78-2ACDCCF49FDC}">
      <dsp:nvSpPr>
        <dsp:cNvPr id="0" name=""/>
        <dsp:cNvSpPr/>
      </dsp:nvSpPr>
      <dsp:spPr>
        <a:xfrm>
          <a:off x="311452" y="2766410"/>
          <a:ext cx="566830" cy="5662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AE7187-67C9-44C6-B0D9-C9B1E5C739BF}">
      <dsp:nvSpPr>
        <dsp:cNvPr id="0" name=""/>
        <dsp:cNvSpPr/>
      </dsp:nvSpPr>
      <dsp:spPr>
        <a:xfrm>
          <a:off x="1189734" y="2534751"/>
          <a:ext cx="3723202" cy="10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2" tIns="109072" rIns="109072" bIns="109072" numCol="1" spcCol="1270" anchor="ctr" anchorCtr="0">
          <a:noAutofit/>
        </a:bodyPr>
        <a:lstStyle/>
        <a:p>
          <a:pPr marL="0" lvl="0" indent="0" algn="l" defTabSz="800100">
            <a:lnSpc>
              <a:spcPct val="100000"/>
            </a:lnSpc>
            <a:spcBef>
              <a:spcPct val="0"/>
            </a:spcBef>
            <a:spcAft>
              <a:spcPct val="35000"/>
            </a:spcAft>
            <a:buNone/>
          </a:pPr>
          <a:r>
            <a:rPr lang="en-US" sz="1800" b="0" i="0" kern="1200" baseline="0">
              <a:solidFill>
                <a:schemeClr val="bg1"/>
              </a:solidFill>
            </a:rPr>
            <a:t>Create prompt variants and evaluate their performance through large-scale testing.</a:t>
          </a:r>
          <a:endParaRPr lang="en-US" sz="1800" kern="1200">
            <a:solidFill>
              <a:schemeClr val="bg1"/>
            </a:solidFill>
          </a:endParaRPr>
        </a:p>
      </dsp:txBody>
      <dsp:txXfrm>
        <a:off x="1189734" y="2534751"/>
        <a:ext cx="3723202" cy="1030600"/>
      </dsp:txXfrm>
    </dsp:sp>
    <dsp:sp modelId="{0603BCC9-A637-441D-A80D-D3143E38B42F}">
      <dsp:nvSpPr>
        <dsp:cNvPr id="0" name=""/>
        <dsp:cNvSpPr/>
      </dsp:nvSpPr>
      <dsp:spPr>
        <a:xfrm>
          <a:off x="0" y="3800918"/>
          <a:ext cx="5219700" cy="1029594"/>
        </a:xfrm>
        <a:prstGeom prst="roundRect">
          <a:avLst>
            <a:gd name="adj" fmla="val 10000"/>
          </a:avLst>
        </a:prstGeom>
        <a:solidFill>
          <a:schemeClr val="accent3">
            <a:lumMod val="20000"/>
            <a:lumOff val="80000"/>
          </a:schemeClr>
        </a:solidFill>
        <a:ln>
          <a:noFill/>
        </a:ln>
        <a:effectLst/>
      </dsp:spPr>
      <dsp:style>
        <a:lnRef idx="0">
          <a:scrgbClr r="0" g="0" b="0"/>
        </a:lnRef>
        <a:fillRef idx="1">
          <a:scrgbClr r="0" g="0" b="0"/>
        </a:fillRef>
        <a:effectRef idx="0">
          <a:scrgbClr r="0" g="0" b="0"/>
        </a:effectRef>
        <a:fontRef idx="minor"/>
      </dsp:style>
    </dsp:sp>
    <dsp:sp modelId="{DBA28F5F-EED2-4EB2-ABDE-CC359DE3D0A4}">
      <dsp:nvSpPr>
        <dsp:cNvPr id="0" name=""/>
        <dsp:cNvSpPr/>
      </dsp:nvSpPr>
      <dsp:spPr>
        <a:xfrm>
          <a:off x="311452" y="4032576"/>
          <a:ext cx="566830" cy="5662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CF49A6-A098-4FB6-A474-3BA90F491988}">
      <dsp:nvSpPr>
        <dsp:cNvPr id="0" name=""/>
        <dsp:cNvSpPr/>
      </dsp:nvSpPr>
      <dsp:spPr>
        <a:xfrm>
          <a:off x="1189734" y="3800918"/>
          <a:ext cx="3723202" cy="10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2" tIns="109072" rIns="109072" bIns="109072" numCol="1" spcCol="1270" anchor="ctr" anchorCtr="0">
          <a:noAutofit/>
        </a:bodyPr>
        <a:lstStyle/>
        <a:p>
          <a:pPr marL="0" lvl="0" indent="0" algn="l" defTabSz="800100">
            <a:lnSpc>
              <a:spcPct val="100000"/>
            </a:lnSpc>
            <a:spcBef>
              <a:spcPct val="0"/>
            </a:spcBef>
            <a:spcAft>
              <a:spcPct val="35000"/>
            </a:spcAft>
            <a:buNone/>
          </a:pPr>
          <a:r>
            <a:rPr lang="en-US" sz="1800" b="0" i="0" kern="1200" baseline="0">
              <a:solidFill>
                <a:schemeClr val="bg1"/>
              </a:solidFill>
            </a:rPr>
            <a:t>Deploy a real-time endpoint and monitor  LLMs for your application.</a:t>
          </a:r>
          <a:endParaRPr lang="en-US" sz="1800" kern="1200">
            <a:solidFill>
              <a:schemeClr val="bg1"/>
            </a:solidFill>
          </a:endParaRPr>
        </a:p>
      </dsp:txBody>
      <dsp:txXfrm>
        <a:off x="1189734" y="3800918"/>
        <a:ext cx="3723202" cy="1030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88DCB-71F2-4531-BB1F-E2E1A6753F2F}">
      <dsp:nvSpPr>
        <dsp:cNvPr id="0" name=""/>
        <dsp:cNvSpPr/>
      </dsp:nvSpPr>
      <dsp:spPr>
        <a:xfrm rot="5400000">
          <a:off x="358253" y="1640016"/>
          <a:ext cx="1340019" cy="1525565"/>
        </a:xfrm>
        <a:prstGeom prst="bentUpArrow">
          <a:avLst>
            <a:gd name="adj1" fmla="val 32840"/>
            <a:gd name="adj2" fmla="val 25000"/>
            <a:gd name="adj3" fmla="val 35780"/>
          </a:avLst>
        </a:prstGeom>
        <a:solidFill>
          <a:schemeClr val="accent2">
            <a:tint val="5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391A27B0-585A-4D66-BF49-FA59A0BA3243}">
      <dsp:nvSpPr>
        <dsp:cNvPr id="0" name=""/>
        <dsp:cNvSpPr/>
      </dsp:nvSpPr>
      <dsp:spPr>
        <a:xfrm>
          <a:off x="0" y="133308"/>
          <a:ext cx="2255804" cy="1578989"/>
        </a:xfrm>
        <a:prstGeom prst="roundRect">
          <a:avLst>
            <a:gd name="adj" fmla="val 16670"/>
          </a:avLst>
        </a:prstGeom>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chemeClr val="accent2">
                <a:hueOff val="0"/>
                <a:satOff val="0"/>
                <a:lumOff val="0"/>
                <a:shade val="100000"/>
                <a:satMod val="115000"/>
              </a:schemeClr>
            </a:gs>
          </a:gsLst>
          <a:lin ang="2700000" scaled="1"/>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JSONL file with test data</a:t>
          </a:r>
        </a:p>
      </dsp:txBody>
      <dsp:txXfrm>
        <a:off x="77094" y="210402"/>
        <a:ext cx="2101616" cy="1424801"/>
      </dsp:txXfrm>
    </dsp:sp>
    <dsp:sp modelId="{FBCF0E74-17D7-4B35-94AF-6D8C226EF821}">
      <dsp:nvSpPr>
        <dsp:cNvPr id="0" name=""/>
        <dsp:cNvSpPr/>
      </dsp:nvSpPr>
      <dsp:spPr>
        <a:xfrm>
          <a:off x="2259033" y="305170"/>
          <a:ext cx="1640657" cy="1276209"/>
        </a:xfrm>
        <a:prstGeom prst="rect">
          <a:avLst/>
        </a:prstGeom>
        <a:noFill/>
        <a:ln>
          <a:noFill/>
        </a:ln>
        <a:effectLst/>
      </dsp:spPr>
      <dsp:style>
        <a:lnRef idx="0">
          <a:scrgbClr r="0" g="0" b="0"/>
        </a:lnRef>
        <a:fillRef idx="0">
          <a:scrgbClr r="0" g="0" b="0"/>
        </a:fillRef>
        <a:effectRef idx="0">
          <a:scrgbClr r="0" g="0" b="0"/>
        </a:effectRef>
        <a:fontRef idx="minor"/>
      </dsp:style>
    </dsp:sp>
    <dsp:sp modelId="{5985940B-D3A6-49BF-8346-3C9CB4ACF409}">
      <dsp:nvSpPr>
        <dsp:cNvPr id="0" name=""/>
        <dsp:cNvSpPr/>
      </dsp:nvSpPr>
      <dsp:spPr>
        <a:xfrm rot="5400000">
          <a:off x="2228554" y="3413743"/>
          <a:ext cx="1340019" cy="1525565"/>
        </a:xfrm>
        <a:prstGeom prst="bentUpArrow">
          <a:avLst>
            <a:gd name="adj1" fmla="val 32840"/>
            <a:gd name="adj2" fmla="val 25000"/>
            <a:gd name="adj3" fmla="val 35780"/>
          </a:avLst>
        </a:prstGeom>
        <a:solidFill>
          <a:schemeClr val="accent2">
            <a:tint val="50000"/>
            <a:hueOff val="-2106414"/>
            <a:satOff val="13677"/>
            <a:lumOff val="1032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67FC286A-AF63-4E67-818B-E13E13154960}">
      <dsp:nvSpPr>
        <dsp:cNvPr id="0" name=""/>
        <dsp:cNvSpPr/>
      </dsp:nvSpPr>
      <dsp:spPr>
        <a:xfrm>
          <a:off x="1873530" y="1928304"/>
          <a:ext cx="2255804" cy="1578989"/>
        </a:xfrm>
        <a:prstGeom prst="roundRect">
          <a:avLst>
            <a:gd name="adj" fmla="val 16670"/>
          </a:avLst>
        </a:prstGeom>
        <a:gradFill flip="none" rotWithShape="0">
          <a:gsLst>
            <a:gs pos="0">
              <a:schemeClr val="accent2">
                <a:hueOff val="-1684874"/>
                <a:satOff val="26852"/>
                <a:lumOff val="-8040"/>
                <a:shade val="30000"/>
                <a:satMod val="115000"/>
              </a:schemeClr>
            </a:gs>
            <a:gs pos="50000">
              <a:schemeClr val="accent2">
                <a:hueOff val="-1684874"/>
                <a:satOff val="26852"/>
                <a:lumOff val="-8040"/>
                <a:shade val="67500"/>
                <a:satMod val="115000"/>
              </a:schemeClr>
            </a:gs>
            <a:gs pos="100000">
              <a:schemeClr val="accent2">
                <a:hueOff val="-1684874"/>
                <a:satOff val="26852"/>
                <a:lumOff val="-8040"/>
                <a:shade val="100000"/>
                <a:satMod val="115000"/>
              </a:schemeClr>
            </a:gs>
          </a:gsLst>
          <a:lin ang="2700000" scaled="1"/>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Run local or cloud batch run of Contoso Chat Prompt Flow with 35 Turbo</a:t>
          </a:r>
        </a:p>
      </dsp:txBody>
      <dsp:txXfrm>
        <a:off x="1950624" y="2005398"/>
        <a:ext cx="2101616" cy="1424801"/>
      </dsp:txXfrm>
    </dsp:sp>
    <dsp:sp modelId="{CF5BB118-3D81-433E-992D-D630E6715E4F}">
      <dsp:nvSpPr>
        <dsp:cNvPr id="0" name=""/>
        <dsp:cNvSpPr/>
      </dsp:nvSpPr>
      <dsp:spPr>
        <a:xfrm>
          <a:off x="4129335" y="2078897"/>
          <a:ext cx="1640657" cy="1276209"/>
        </a:xfrm>
        <a:prstGeom prst="rect">
          <a:avLst/>
        </a:prstGeom>
        <a:noFill/>
        <a:ln>
          <a:noFill/>
        </a:ln>
        <a:effectLst/>
      </dsp:spPr>
      <dsp:style>
        <a:lnRef idx="0">
          <a:scrgbClr r="0" g="0" b="0"/>
        </a:lnRef>
        <a:fillRef idx="0">
          <a:scrgbClr r="0" g="0" b="0"/>
        </a:fillRef>
        <a:effectRef idx="0">
          <a:scrgbClr r="0" g="0" b="0"/>
        </a:effectRef>
        <a:fontRef idx="minor"/>
      </dsp:style>
    </dsp:sp>
    <dsp:sp modelId="{D426C93F-730F-4B08-8EE4-FF80B88444E6}">
      <dsp:nvSpPr>
        <dsp:cNvPr id="0" name=""/>
        <dsp:cNvSpPr/>
      </dsp:nvSpPr>
      <dsp:spPr>
        <a:xfrm>
          <a:off x="3743832" y="3702031"/>
          <a:ext cx="2255804" cy="1578989"/>
        </a:xfrm>
        <a:prstGeom prst="roundRect">
          <a:avLst>
            <a:gd name="adj" fmla="val 16670"/>
          </a:avLst>
        </a:prstGeom>
        <a:gradFill flip="none" rotWithShape="0">
          <a:gsLst>
            <a:gs pos="0">
              <a:schemeClr val="accent2">
                <a:hueOff val="-3369749"/>
                <a:satOff val="53704"/>
                <a:lumOff val="-16079"/>
                <a:shade val="30000"/>
                <a:satMod val="115000"/>
              </a:schemeClr>
            </a:gs>
            <a:gs pos="50000">
              <a:schemeClr val="accent2">
                <a:hueOff val="-3369749"/>
                <a:satOff val="53704"/>
                <a:lumOff val="-16079"/>
                <a:shade val="67500"/>
                <a:satMod val="115000"/>
              </a:schemeClr>
            </a:gs>
            <a:gs pos="100000">
              <a:schemeClr val="accent2">
                <a:hueOff val="-3369749"/>
                <a:satOff val="53704"/>
                <a:lumOff val="-16079"/>
                <a:shade val="100000"/>
                <a:satMod val="115000"/>
              </a:schemeClr>
            </a:gs>
          </a:gsLst>
          <a:lin ang="2700000" scaled="1"/>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Feed result Prompt Flow into evaluation Prompt flow that uses GPT 4</a:t>
          </a:r>
        </a:p>
      </dsp:txBody>
      <dsp:txXfrm>
        <a:off x="3820926" y="3779125"/>
        <a:ext cx="2101616" cy="14248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2/6/24 10:13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2/6/24 10:13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jsonlines.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2/6/24 10:13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94677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0"/>
              </a:spcBef>
              <a:spcAft>
                <a:spcPts val="0"/>
              </a:spcAft>
            </a:pPr>
            <a:r>
              <a:rPr lang="en-AU" sz="1400" b="0" i="0" dirty="0">
                <a:solidFill>
                  <a:srgbClr val="000000"/>
                </a:solidFill>
                <a:effectLst/>
              </a:rPr>
              <a:t>Next, I want to talk about </a:t>
            </a:r>
            <a:r>
              <a:rPr lang="en-AU" sz="1400" b="1" i="0" dirty="0">
                <a:solidFill>
                  <a:srgbClr val="000000"/>
                </a:solidFill>
                <a:effectLst/>
              </a:rPr>
              <a:t>use cases</a:t>
            </a:r>
          </a:p>
          <a:p>
            <a:pPr algn="l">
              <a:spcBef>
                <a:spcPts val="0"/>
              </a:spcBef>
              <a:spcAft>
                <a:spcPts val="0"/>
              </a:spcAft>
            </a:pPr>
            <a:endParaRPr lang="en-AU" sz="1400" b="0" i="0" dirty="0">
              <a:solidFill>
                <a:srgbClr val="000000"/>
              </a:solidFill>
              <a:effectLst/>
            </a:endParaRPr>
          </a:p>
          <a:p>
            <a:pPr algn="l">
              <a:spcBef>
                <a:spcPts val="0"/>
              </a:spcBef>
              <a:spcAft>
                <a:spcPts val="0"/>
              </a:spcAft>
            </a:pPr>
            <a:r>
              <a:rPr lang="en-AU" sz="1400" b="0" i="0" dirty="0">
                <a:solidFill>
                  <a:srgbClr val="000000"/>
                </a:solidFill>
                <a:effectLst/>
              </a:rPr>
              <a:t>So, I would encourage you to think about your use cases through the </a:t>
            </a:r>
            <a:r>
              <a:rPr lang="en-AU" sz="1400" b="1" i="0" dirty="0">
                <a:solidFill>
                  <a:srgbClr val="000000"/>
                </a:solidFill>
                <a:effectLst/>
              </a:rPr>
              <a:t>risk</a:t>
            </a:r>
            <a:r>
              <a:rPr lang="en-AU" sz="1400" b="0" i="0" dirty="0">
                <a:solidFill>
                  <a:srgbClr val="000000"/>
                </a:solidFill>
                <a:effectLst/>
              </a:rPr>
              <a:t> lens</a:t>
            </a:r>
          </a:p>
          <a:p>
            <a:pPr marL="228600" indent="-228600" algn="l">
              <a:spcBef>
                <a:spcPts val="0"/>
              </a:spcBef>
              <a:spcAft>
                <a:spcPts val="0"/>
              </a:spcAft>
              <a:buFont typeface="+mj-lt"/>
              <a:buAutoNum type="arabicPeriod"/>
            </a:pPr>
            <a:r>
              <a:rPr lang="en-AU" sz="1400" b="0" i="0" dirty="0">
                <a:solidFill>
                  <a:srgbClr val="000000"/>
                </a:solidFill>
                <a:effectLst/>
              </a:rPr>
              <a:t>Is the scenario </a:t>
            </a:r>
            <a:r>
              <a:rPr lang="en-AU" sz="1400" b="1" i="0" dirty="0">
                <a:solidFill>
                  <a:srgbClr val="000000"/>
                </a:solidFill>
                <a:effectLst/>
              </a:rPr>
              <a:t>low or high risk</a:t>
            </a:r>
          </a:p>
          <a:p>
            <a:pPr marL="441582" lvl="1" indent="-228600" algn="l">
              <a:spcBef>
                <a:spcPts val="0"/>
              </a:spcBef>
              <a:spcAft>
                <a:spcPts val="0"/>
              </a:spcAft>
              <a:buFont typeface="+mj-lt"/>
              <a:buAutoNum type="arabicPeriod"/>
            </a:pPr>
            <a:r>
              <a:rPr lang="en-AU" sz="1400" b="0" i="0" dirty="0">
                <a:solidFill>
                  <a:srgbClr val="000000"/>
                </a:solidFill>
                <a:effectLst/>
              </a:rPr>
              <a:t>High risk example might be patient diagnostics – you’d want to collaborate with a specialist</a:t>
            </a:r>
          </a:p>
          <a:p>
            <a:pPr marL="441582" lvl="1" indent="-228600" algn="l">
              <a:spcBef>
                <a:spcPts val="0"/>
              </a:spcBef>
              <a:spcAft>
                <a:spcPts val="0"/>
              </a:spcAft>
              <a:buFont typeface="+mj-lt"/>
              <a:buAutoNum type="arabicPeriod"/>
            </a:pPr>
            <a:r>
              <a:rPr lang="en-AU" sz="1400" b="0" i="0" dirty="0">
                <a:solidFill>
                  <a:srgbClr val="000000"/>
                </a:solidFill>
                <a:effectLst/>
              </a:rPr>
              <a:t>Low risk – Information retrieval, or customer support with human handover</a:t>
            </a:r>
          </a:p>
          <a:p>
            <a:pPr marL="212982" lvl="1" indent="0" algn="l">
              <a:spcBef>
                <a:spcPts val="0"/>
              </a:spcBef>
              <a:spcAft>
                <a:spcPts val="0"/>
              </a:spcAft>
              <a:buFont typeface="+mj-lt"/>
              <a:buNone/>
            </a:pPr>
            <a:endParaRPr lang="en-AU" sz="1400" b="0" i="0" dirty="0">
              <a:solidFill>
                <a:srgbClr val="000000"/>
              </a:solidFill>
              <a:effectLs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7437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hopefully I’ve set the scene for some of the considerations for LLM app lifecycle and not scared you off completely</a:t>
            </a:r>
            <a:r>
              <a:rPr lang="en-US" dirty="0">
                <a:sym typeface="Wingdings" pitchFamily="2" charset="2"/>
              </a:rPr>
              <a: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51638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Now, lets talk about the PF extensions for VS Code</a:t>
            </a:r>
          </a:p>
          <a:p>
            <a:endParaRPr lang="en-US" sz="1800" dirty="0"/>
          </a:p>
          <a:p>
            <a:r>
              <a:rPr lang="en-US" sz="1800" dirty="0"/>
              <a:t>There are two experiences</a:t>
            </a:r>
          </a:p>
          <a:p>
            <a:endParaRPr lang="en-US" sz="1800" dirty="0"/>
          </a:p>
          <a:p>
            <a:r>
              <a:rPr lang="en-US" sz="1800" dirty="0"/>
              <a:t>Code first is defined using YAML</a:t>
            </a:r>
          </a:p>
          <a:p>
            <a:r>
              <a:rPr lang="en-US" sz="1800" dirty="0"/>
              <a:t>Designer view - </a:t>
            </a:r>
            <a:r>
              <a:rPr lang="en-AU" sz="4400" b="0" i="0" dirty="0">
                <a:solidFill>
                  <a:srgbClr val="000000"/>
                </a:solidFill>
                <a:effectLst/>
                <a:latin typeface="Linux Libertine"/>
              </a:rPr>
              <a:t>DAG = Directed acyclic graph</a:t>
            </a:r>
          </a:p>
          <a:p>
            <a:endParaRPr lang="en-US" sz="18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291931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1400" b="0" i="0" dirty="0">
                <a:solidFill>
                  <a:srgbClr val="323130"/>
                </a:solidFill>
                <a:effectLst/>
                <a:latin typeface="Segoe UI" panose="020B0502040204020203" pitchFamily="34" charset="0"/>
              </a:rPr>
              <a:t>Before we head to the first demo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AU" sz="1400" b="0" i="0" dirty="0">
              <a:solidFill>
                <a:srgbClr val="323130"/>
              </a:solidFill>
              <a:effectLst/>
              <a:latin typeface="Segoe UI" panose="020B0502040204020203" pitchFamily="34" charset="0"/>
            </a:endParaRPr>
          </a:p>
          <a:p>
            <a:pPr algn="l"/>
            <a:r>
              <a:rPr lang="en-AU" sz="1400" b="0" i="0" dirty="0">
                <a:solidFill>
                  <a:srgbClr val="323130"/>
                </a:solidFill>
                <a:effectLst/>
                <a:latin typeface="Segoe UI" panose="020B0502040204020203" pitchFamily="34" charset="0"/>
              </a:rPr>
              <a:t>We’ll be using 2 data sources for grounding our LLM app: </a:t>
            </a:r>
            <a:r>
              <a:rPr lang="en-AU" sz="1400" b="1" i="0" dirty="0">
                <a:solidFill>
                  <a:srgbClr val="323130"/>
                </a:solidFill>
                <a:effectLst/>
                <a:latin typeface="Segoe UI" panose="020B0502040204020203" pitchFamily="34" charset="0"/>
              </a:rPr>
              <a:t>Customer data from Cosmos DB, Product data from Azure AI Search</a:t>
            </a:r>
          </a:p>
          <a:p>
            <a:pPr algn="l"/>
            <a:endParaRPr lang="en-AU" sz="1400" b="1" i="0" dirty="0">
              <a:solidFill>
                <a:srgbClr val="323130"/>
              </a:solidFill>
              <a:effectLst/>
              <a:latin typeface="Segoe UI" panose="020B0502040204020203" pitchFamily="34" charset="0"/>
            </a:endParaRPr>
          </a:p>
          <a:p>
            <a:pPr algn="l"/>
            <a:r>
              <a:rPr lang="en-AU" sz="1400" b="1" i="0" dirty="0">
                <a:solidFill>
                  <a:srgbClr val="323130"/>
                </a:solidFill>
                <a:effectLst/>
                <a:latin typeface="Segoe UI" panose="020B0502040204020203" pitchFamily="34" charset="0"/>
              </a:rPr>
              <a:t>AI Search support Vector and Semantic Search which is a powerful way to retrieval relevant data.</a:t>
            </a:r>
          </a:p>
          <a:p>
            <a:pPr algn="l"/>
            <a:endParaRPr lang="en-AU" sz="1400" b="1" i="0" dirty="0">
              <a:solidFill>
                <a:srgbClr val="323130"/>
              </a:solidFill>
              <a:effectLst/>
              <a:latin typeface="Segoe UI" panose="020B0502040204020203" pitchFamily="34" charset="0"/>
            </a:endParaRP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AU" sz="1400" b="0" i="0" dirty="0">
                <a:solidFill>
                  <a:srgbClr val="323130"/>
                </a:solidFill>
                <a:effectLst/>
                <a:latin typeface="Segoe UI" panose="020B0502040204020203" pitchFamily="34" charset="0"/>
              </a:rPr>
              <a:t>And I want to talk through how vector search works</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AU" sz="1400" b="0" i="0" dirty="0">
                <a:solidFill>
                  <a:srgbClr val="323130"/>
                </a:solidFill>
                <a:effectLst/>
                <a:latin typeface="Segoe UI" panose="020B0502040204020203" pitchFamily="34" charset="0"/>
              </a:rPr>
              <a:t>We’ll be using </a:t>
            </a:r>
            <a:r>
              <a:rPr lang="en-AU" sz="3600" b="1" i="0" dirty="0">
                <a:solidFill>
                  <a:srgbClr val="000000"/>
                </a:solidFill>
                <a:effectLst/>
                <a:latin typeface="Soehne Mono Buch"/>
              </a:rPr>
              <a:t>text-embedding-ada-002</a:t>
            </a:r>
            <a:r>
              <a:rPr lang="en-AU" sz="1400" b="0" i="0" dirty="0">
                <a:solidFill>
                  <a:srgbClr val="323130"/>
                </a:solidFill>
                <a:effectLst/>
                <a:latin typeface="Segoe UI" panose="020B0502040204020203" pitchFamily="34" charset="0"/>
              </a:rPr>
              <a:t> </a:t>
            </a:r>
            <a:r>
              <a:rPr lang="en-AU" sz="1400" b="1" i="0" dirty="0">
                <a:solidFill>
                  <a:srgbClr val="323130"/>
                </a:solidFill>
                <a:effectLst/>
                <a:latin typeface="Segoe UI" panose="020B0502040204020203" pitchFamily="34" charset="0"/>
              </a:rPr>
              <a:t>embedding</a:t>
            </a:r>
            <a:r>
              <a:rPr lang="en-AU" sz="1400" b="0" i="0" dirty="0">
                <a:solidFill>
                  <a:srgbClr val="323130"/>
                </a:solidFill>
                <a:effectLst/>
                <a:latin typeface="Segoe UI" panose="020B0502040204020203" pitchFamily="34" charset="0"/>
              </a:rPr>
              <a:t> model, creates a semantic representation of the product description</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endParaRPr lang="en-AU" sz="1400" b="0" i="0" dirty="0">
              <a:solidFill>
                <a:srgbClr val="323130"/>
              </a:solidFill>
              <a:effectLst/>
              <a:latin typeface="Segoe UI" panose="020B0502040204020203" pitchFamily="34" charset="0"/>
            </a:endParaRPr>
          </a:p>
          <a:p>
            <a:pPr marL="0" indent="0" algn="l">
              <a:buFontTx/>
              <a:buNone/>
            </a:pPr>
            <a:r>
              <a:rPr lang="en-AU" sz="1400" b="1" i="0" dirty="0">
                <a:solidFill>
                  <a:srgbClr val="323130"/>
                </a:solidFill>
                <a:effectLst/>
                <a:latin typeface="Segoe UI" panose="020B0502040204020203" pitchFamily="34" charset="0"/>
              </a:rPr>
              <a:t>Click through the slide animation</a:t>
            </a:r>
            <a:r>
              <a:rPr lang="en-AU" sz="1400" b="0" i="0" dirty="0">
                <a:solidFill>
                  <a:srgbClr val="323130"/>
                </a:solidFill>
                <a:effectLst/>
                <a:latin typeface="Segoe UI" panose="020B0502040204020203" pitchFamily="34" charset="0"/>
              </a:rPr>
              <a:t>: Index your data, store embeddings and keywords -&gt; User query, gen embedding, pass embedding and question to index, perform a nearest neighbour vector and keyword search  -&gt; process results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AU" sz="1400" b="0" i="0" dirty="0">
              <a:solidFill>
                <a:srgbClr val="323130"/>
              </a:solidFill>
              <a:effectLst/>
              <a:latin typeface="Segoe UI" panose="020B0502040204020203" pitchFamily="34" charset="0"/>
            </a:endParaRP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AU" sz="1400" b="0" i="0" dirty="0">
                <a:solidFill>
                  <a:srgbClr val="323130"/>
                </a:solidFill>
                <a:effectLst/>
                <a:latin typeface="Segoe UI" panose="020B0502040204020203" pitchFamily="34" charset="0"/>
              </a:rPr>
              <a:t>Vector stores enable </a:t>
            </a:r>
            <a:r>
              <a:rPr lang="en-AU" sz="1400" b="1" i="0" dirty="0">
                <a:solidFill>
                  <a:srgbClr val="323130"/>
                </a:solidFill>
                <a:effectLst/>
                <a:latin typeface="Segoe UI" panose="020B0502040204020203" pitchFamily="34" charset="0"/>
              </a:rPr>
              <a:t>semantic/intent query capabilities </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AU" sz="1400" b="0" i="0" dirty="0">
                <a:solidFill>
                  <a:srgbClr val="323130"/>
                </a:solidFill>
                <a:effectLst/>
                <a:latin typeface="Segoe UI" panose="020B0502040204020203" pitchFamily="34" charset="0"/>
              </a:rPr>
              <a:t>Provide embedding which is a semantic representation of the users question</a:t>
            </a:r>
          </a:p>
          <a:p>
            <a:pPr marL="342900" indent="-342900" algn="l">
              <a:buAutoNum type="arabicPeriod"/>
            </a:pPr>
            <a:r>
              <a:rPr lang="en-AU" sz="1400" b="0" i="0" dirty="0">
                <a:solidFill>
                  <a:srgbClr val="323130"/>
                </a:solidFill>
                <a:effectLst/>
                <a:latin typeface="Segoe UI" panose="020B0502040204020203" pitchFamily="34" charset="0"/>
              </a:rPr>
              <a:t>Index to existing structure and unstructured data as well as providing semantic or intent based search</a:t>
            </a:r>
          </a:p>
          <a:p>
            <a:pPr marL="342900" marR="0" lvl="0" indent="-342900" algn="l" defTabSz="914367" rtl="0" eaLnBrk="1" fontAlgn="auto" latinLnBrk="0" hangingPunct="1">
              <a:lnSpc>
                <a:spcPct val="90000"/>
              </a:lnSpc>
              <a:spcBef>
                <a:spcPts val="0"/>
              </a:spcBef>
              <a:spcAft>
                <a:spcPts val="333"/>
              </a:spcAft>
              <a:buClrTx/>
              <a:buSzTx/>
              <a:buFontTx/>
              <a:buAutoNum type="arabicPeriod"/>
              <a:tabLst/>
              <a:defRPr/>
            </a:pPr>
            <a:r>
              <a:rPr lang="en-AU" sz="1400" b="0" i="0" dirty="0">
                <a:solidFill>
                  <a:srgbClr val="323130"/>
                </a:solidFill>
                <a:effectLst/>
                <a:latin typeface="Segoe UI" panose="020B0502040204020203" pitchFamily="34" charset="0"/>
              </a:rPr>
              <a:t>Others: </a:t>
            </a:r>
            <a:r>
              <a:rPr lang="en-AU" sz="1400" b="1" i="0" dirty="0">
                <a:solidFill>
                  <a:srgbClr val="323130"/>
                </a:solidFill>
                <a:effectLst/>
                <a:latin typeface="Segoe UI" panose="020B0502040204020203" pitchFamily="34" charset="0"/>
              </a:rPr>
              <a:t>Pinecone</a:t>
            </a:r>
            <a:r>
              <a:rPr lang="en-AU" sz="1400" b="0" i="0" dirty="0">
                <a:solidFill>
                  <a:srgbClr val="323130"/>
                </a:solidFill>
                <a:effectLst/>
                <a:latin typeface="Segoe UI" panose="020B0502040204020203" pitchFamily="34" charset="0"/>
              </a:rPr>
              <a:t>, </a:t>
            </a:r>
            <a:r>
              <a:rPr lang="en-AU" sz="1400" b="1" i="0" dirty="0">
                <a:solidFill>
                  <a:srgbClr val="323130"/>
                </a:solidFill>
                <a:effectLst/>
                <a:latin typeface="Segoe UI" panose="020B0502040204020203" pitchFamily="34" charset="0"/>
              </a:rPr>
              <a:t>Redis</a:t>
            </a:r>
            <a:r>
              <a:rPr lang="en-AU" sz="1400" b="0" i="0" dirty="0">
                <a:solidFill>
                  <a:srgbClr val="323130"/>
                </a:solidFill>
                <a:effectLst/>
                <a:latin typeface="Segoe UI" panose="020B0502040204020203" pitchFamily="34" charset="0"/>
              </a:rPr>
              <a:t>, </a:t>
            </a:r>
            <a:r>
              <a:rPr lang="en-AU" sz="1400" b="1" i="0" dirty="0" err="1">
                <a:solidFill>
                  <a:srgbClr val="323130"/>
                </a:solidFill>
                <a:effectLst/>
                <a:latin typeface="Segoe UI" panose="020B0502040204020203" pitchFamily="34" charset="0"/>
              </a:rPr>
              <a:t>Weaviate</a:t>
            </a:r>
            <a:r>
              <a:rPr lang="en-AU" sz="1400" b="0" i="0" dirty="0">
                <a:solidFill>
                  <a:srgbClr val="323130"/>
                </a:solidFill>
                <a:effectLst/>
                <a:latin typeface="Segoe UI" panose="020B0502040204020203" pitchFamily="34" charset="0"/>
              </a:rPr>
              <a:t> (https://</a:t>
            </a:r>
            <a:r>
              <a:rPr lang="en-AU" sz="1400" b="0" i="0" dirty="0" err="1">
                <a:solidFill>
                  <a:srgbClr val="323130"/>
                </a:solidFill>
                <a:effectLst/>
                <a:latin typeface="Segoe UI" panose="020B0502040204020203" pitchFamily="34" charset="0"/>
              </a:rPr>
              <a:t>cookbook.openai.com</a:t>
            </a:r>
            <a:r>
              <a:rPr lang="en-AU" sz="1400" b="0" i="0" dirty="0">
                <a:solidFill>
                  <a:srgbClr val="323130"/>
                </a:solidFill>
                <a:effectLst/>
                <a:latin typeface="Segoe UI" panose="020B0502040204020203" pitchFamily="34" charset="0"/>
              </a:rPr>
              <a:t>/examples/</a:t>
            </a:r>
            <a:r>
              <a:rPr lang="en-AU" sz="1400" b="0" i="0" dirty="0" err="1">
                <a:solidFill>
                  <a:srgbClr val="323130"/>
                </a:solidFill>
                <a:effectLst/>
                <a:latin typeface="Segoe UI" panose="020B0502040204020203" pitchFamily="34" charset="0"/>
              </a:rPr>
              <a:t>vector_databases</a:t>
            </a:r>
            <a:r>
              <a:rPr lang="en-AU" sz="1400" b="0" i="0" dirty="0">
                <a:solidFill>
                  <a:srgbClr val="323130"/>
                </a:solidFill>
                <a:effectLst/>
                <a:latin typeface="Segoe UI" panose="020B0502040204020203" pitchFamily="34" charset="0"/>
              </a:rPr>
              <a:t>/readme)</a:t>
            </a:r>
          </a:p>
          <a:p>
            <a:pPr algn="l"/>
            <a:endParaRPr lang="en-AU" sz="1400" b="0" i="0" dirty="0">
              <a:solidFill>
                <a:srgbClr val="32313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5269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Demo 1:</a:t>
            </a:r>
          </a:p>
          <a:p>
            <a:endParaRPr lang="en-US" sz="1800" dirty="0"/>
          </a:p>
          <a:p>
            <a:pPr marL="228600" indent="-228600">
              <a:buAutoNum type="arabicPeriod"/>
            </a:pPr>
            <a:r>
              <a:rPr lang="en-US" sz="1800" dirty="0"/>
              <a:t>Create a hello world example</a:t>
            </a:r>
          </a:p>
          <a:p>
            <a:pPr marL="228600" indent="-228600">
              <a:buAutoNum type="arabicPeriod"/>
            </a:pPr>
            <a:r>
              <a:rPr lang="en-US" sz="1800" dirty="0"/>
              <a:t>Add a couple of tools connect</a:t>
            </a:r>
          </a:p>
          <a:p>
            <a:pPr marL="228600" indent="-228600">
              <a:buAutoNum type="arabicPeriod"/>
            </a:pPr>
            <a:r>
              <a:rPr lang="en-US" sz="1800" dirty="0"/>
              <a:t>But don’t run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23400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Demo 1:</a:t>
            </a:r>
          </a:p>
          <a:p>
            <a:endParaRPr lang="en-US" sz="1800" dirty="0"/>
          </a:p>
          <a:p>
            <a:pPr marL="171450" indent="-171450">
              <a:buFontTx/>
              <a:buChar char="-"/>
            </a:pPr>
            <a:r>
              <a:rPr lang="en-US" sz="1800" dirty="0"/>
              <a:t>Explore the data sources</a:t>
            </a:r>
          </a:p>
          <a:p>
            <a:pPr marL="384432" lvl="1" indent="-171450">
              <a:buFontTx/>
              <a:buChar char="-"/>
            </a:pPr>
            <a:r>
              <a:rPr lang="en-US" sz="1800" dirty="0"/>
              <a:t>Cosmos DB</a:t>
            </a:r>
          </a:p>
          <a:p>
            <a:pPr marL="384432" lvl="1" indent="-171450">
              <a:buFontTx/>
              <a:buChar char="-"/>
            </a:pPr>
            <a:r>
              <a:rPr lang="en-US" sz="1800" dirty="0"/>
              <a:t>Azure AI Search</a:t>
            </a:r>
          </a:p>
          <a:p>
            <a:pPr marL="499521" lvl="2" indent="-171450">
              <a:buFontTx/>
              <a:buChar char="-"/>
            </a:pPr>
            <a:r>
              <a:rPr lang="en-US" sz="1800" dirty="0"/>
              <a:t>In the Search index – search for `</a:t>
            </a:r>
            <a:r>
              <a:rPr lang="en-AU" sz="1800" b="0" i="0" dirty="0">
                <a:effectLst/>
                <a:latin typeface="Roboto Mono" panose="020F0502020204030204" pitchFamily="34" charset="0"/>
              </a:rPr>
              <a:t>what tents can you recommend for beginners?`</a:t>
            </a:r>
          </a:p>
          <a:p>
            <a:pPr marL="499521" lvl="2" indent="-171450">
              <a:buFontTx/>
              <a:buChar char="-"/>
            </a:pPr>
            <a:r>
              <a:rPr lang="en-AU" sz="1800" b="0" i="0" dirty="0">
                <a:effectLst/>
                <a:latin typeface="Roboto Mono" panose="020F0502020204030204" pitchFamily="34" charset="0"/>
              </a:rPr>
              <a:t>Review the record – note the </a:t>
            </a:r>
            <a:r>
              <a:rPr lang="en-AU" sz="1800" b="0" i="0" dirty="0" err="1">
                <a:effectLst/>
                <a:latin typeface="Roboto Mono" panose="020F0502020204030204" pitchFamily="34" charset="0"/>
              </a:rPr>
              <a:t>content_embedding</a:t>
            </a:r>
            <a:r>
              <a:rPr lang="en-AU" sz="1800" b="0" i="0" dirty="0">
                <a:effectLst/>
                <a:latin typeface="Roboto Mono" panose="020F0502020204030204" pitchFamily="34" charset="0"/>
              </a:rPr>
              <a:t> column</a:t>
            </a:r>
          </a:p>
          <a:p>
            <a:pPr marL="499521" lvl="2" indent="-171450">
              <a:buFontTx/>
              <a:buChar char="-"/>
            </a:pPr>
            <a:endParaRPr lang="en-AU" sz="1800" b="0" i="0" dirty="0">
              <a:effectLst/>
              <a:latin typeface="Roboto Mono" panose="020F0502020204030204" pitchFamily="34" charset="0"/>
            </a:endParaRPr>
          </a:p>
          <a:p>
            <a:pPr marL="171450" lvl="0" indent="-171450">
              <a:buFontTx/>
              <a:buChar char="-"/>
            </a:pPr>
            <a:r>
              <a:rPr lang="en-US" sz="1800" dirty="0"/>
              <a:t>Switch to VS Code</a:t>
            </a:r>
          </a:p>
          <a:p>
            <a:pPr marL="228600" lvl="0" indent="-228600">
              <a:buFont typeface="+mj-lt"/>
              <a:buAutoNum type="arabicPeriod"/>
            </a:pPr>
            <a:r>
              <a:rPr lang="en-US" sz="1800" dirty="0"/>
              <a:t>Create a new folder</a:t>
            </a:r>
          </a:p>
          <a:p>
            <a:pPr marL="228600" lvl="0" indent="-228600">
              <a:buFont typeface="+mj-lt"/>
              <a:buAutoNum type="arabicPeriod"/>
            </a:pPr>
            <a:r>
              <a:rPr lang="en-US" sz="1800" dirty="0"/>
              <a:t>Switch to design mode</a:t>
            </a:r>
          </a:p>
          <a:p>
            <a:pPr marL="228600" lvl="0" indent="-228600">
              <a:buFont typeface="+mj-lt"/>
              <a:buAutoNum type="arabicPeriod"/>
            </a:pPr>
            <a:r>
              <a:rPr lang="en-US" sz="1800" dirty="0"/>
              <a:t>Create a chat flow</a:t>
            </a:r>
          </a:p>
          <a:p>
            <a:pPr marL="228600" lvl="0" indent="-228600">
              <a:buFont typeface="+mj-lt"/>
              <a:buAutoNum type="arabicPeriod"/>
            </a:pPr>
            <a:r>
              <a:rPr lang="en-US" sz="1800" dirty="0"/>
              <a:t>Demo UI, PF Extension, FLOWS, TOOLS, CONNECTION</a:t>
            </a:r>
          </a:p>
          <a:p>
            <a:pPr marL="228600" lvl="0" indent="-228600">
              <a:buFont typeface="+mj-lt"/>
              <a:buAutoNum type="arabicPeriod"/>
            </a:pPr>
            <a:r>
              <a:rPr lang="en-US" sz="1800" dirty="0"/>
              <a:t>Add the Embedding tool and link to the question</a:t>
            </a:r>
          </a:p>
          <a:p>
            <a:pPr marL="228600" lvl="0" indent="-228600">
              <a:buFont typeface="+mj-lt"/>
              <a:buAutoNum type="arabicPeriod"/>
            </a:pPr>
            <a:r>
              <a:rPr lang="en-US" sz="1800" dirty="0"/>
              <a:t>Switch back to code mode and paste in code for first demo</a:t>
            </a:r>
          </a:p>
          <a:p>
            <a:pPr marL="228600" lvl="0" indent="-228600">
              <a:buFont typeface="+mj-lt"/>
              <a:buAutoNum type="arabicPeriod"/>
            </a:pPr>
            <a:r>
              <a:rPr lang="en-US" sz="1800" dirty="0"/>
              <a:t>Switch back to design mode</a:t>
            </a:r>
          </a:p>
          <a:p>
            <a:pPr marL="228600" lvl="0" indent="-228600">
              <a:buFont typeface="+mj-lt"/>
              <a:buAutoNum type="arabicPeriod"/>
            </a:pPr>
            <a:r>
              <a:rPr lang="en-US" sz="1800" dirty="0"/>
              <a:t>DAG Tools to resize, toggle the orientation </a:t>
            </a:r>
            <a:r>
              <a:rPr lang="en-US" sz="1800" dirty="0" err="1"/>
              <a:t>etc</a:t>
            </a:r>
            <a:endParaRPr lang="en-US" sz="1800" dirty="0"/>
          </a:p>
          <a:p>
            <a:pPr marL="228600" lvl="0" indent="-228600">
              <a:buFont typeface="+mj-lt"/>
              <a:buAutoNum type="arabicPeriod"/>
            </a:pPr>
            <a:r>
              <a:rPr lang="en-US" sz="1800" dirty="0"/>
              <a:t>Run and discuss the results of the data sources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2/6/24 10:13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794625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 </a:t>
            </a:r>
            <a:r>
              <a:rPr lang="en-US" dirty="0" err="1"/>
              <a:t>Prompty</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76519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000FD-23B3-33FD-F94B-515386462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3D8C1-AAC6-ABB3-83BA-B24979BD2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2E9091-B393-9041-A6AD-5E319E52256A}"/>
              </a:ext>
            </a:extLst>
          </p:cNvPr>
          <p:cNvSpPr>
            <a:spLocks noGrp="1"/>
          </p:cNvSpPr>
          <p:nvPr>
            <p:ph type="body" idx="1"/>
          </p:nvPr>
        </p:nvSpPr>
        <p:spPr/>
        <p:txBody>
          <a:bodyPr/>
          <a:lstStyle/>
          <a:p>
            <a:r>
              <a:rPr lang="en-US"/>
              <a:t>-Setup env</a:t>
            </a:r>
          </a:p>
          <a:p>
            <a:r>
              <a:rPr lang="en-US"/>
              <a:t>- ai studio and catalog</a:t>
            </a:r>
          </a:p>
          <a:p>
            <a:r>
              <a:rPr lang="en-US"/>
              <a:t>-Create azure resources and connections in pf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-Intro vs code and code first features</a:t>
            </a:r>
          </a:p>
          <a:p>
            <a:r>
              <a:rPr lang="en-US"/>
              <a:t>-Build chat pf from scratch, show data creation </a:t>
            </a:r>
            <a:r>
              <a:rPr lang="en-US" err="1"/>
              <a:t>etc</a:t>
            </a:r>
            <a:r>
              <a:rPr lang="en-US"/>
              <a:t>, walk thru support prompt flow</a:t>
            </a:r>
          </a:p>
          <a:p>
            <a:endParaRPr lang="en-US"/>
          </a:p>
        </p:txBody>
      </p:sp>
      <p:sp>
        <p:nvSpPr>
          <p:cNvPr id="4" name="Header Placeholder 3">
            <a:extLst>
              <a:ext uri="{FF2B5EF4-FFF2-40B4-BE49-F238E27FC236}">
                <a16:creationId xmlns:a16="http://schemas.microsoft.com/office/drawing/2014/main" id="{A119CB27-BB33-E415-4803-BD57BABCC702}"/>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C9E666B-DB92-C8E1-79F6-CD52BC870193}"/>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46C0E9-58C2-6D4F-6D2A-84ECDE1AEDF2}"/>
              </a:ext>
            </a:extLst>
          </p:cNvPr>
          <p:cNvSpPr>
            <a:spLocks noGrp="1"/>
          </p:cNvSpPr>
          <p:nvPr>
            <p:ph type="dt" idx="12"/>
          </p:nvPr>
        </p:nvSpPr>
        <p:spPr/>
        <p:txBody>
          <a:bodyPr/>
          <a:lstStyle/>
          <a:p>
            <a:fld id="{B16574EE-8191-4BCC-ABE6-D00A4F4D7690}" type="datetime8">
              <a:rPr lang="en-US" smtClean="0"/>
              <a:t>2/6/24 10:13 PM</a:t>
            </a:fld>
            <a:endParaRPr lang="en-US"/>
          </a:p>
        </p:txBody>
      </p:sp>
      <p:sp>
        <p:nvSpPr>
          <p:cNvPr id="7" name="Slide Number Placeholder 6">
            <a:extLst>
              <a:ext uri="{FF2B5EF4-FFF2-40B4-BE49-F238E27FC236}">
                <a16:creationId xmlns:a16="http://schemas.microsoft.com/office/drawing/2014/main" id="{D7A17293-35A4-D0C2-FA1E-5BB3BC542250}"/>
              </a:ext>
            </a:extLst>
          </p:cNvPr>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146387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5211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000FD-23B3-33FD-F94B-515386462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3D8C1-AAC6-ABB3-83BA-B24979BD2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2E9091-B393-9041-A6AD-5E319E52256A}"/>
              </a:ext>
            </a:extLst>
          </p:cNvPr>
          <p:cNvSpPr>
            <a:spLocks noGrp="1"/>
          </p:cNvSpPr>
          <p:nvPr>
            <p:ph type="body" idx="1"/>
          </p:nvPr>
        </p:nvSpPr>
        <p:spPr/>
        <p:txBody>
          <a:bodyPr/>
          <a:lstStyle/>
          <a:p>
            <a:r>
              <a:rPr lang="en-US"/>
              <a:t>-Setup env</a:t>
            </a:r>
          </a:p>
          <a:p>
            <a:r>
              <a:rPr lang="en-US"/>
              <a:t>- ai studio and catalog</a:t>
            </a:r>
          </a:p>
          <a:p>
            <a:r>
              <a:rPr lang="en-US"/>
              <a:t>-Create azure resources and connections in pf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-Intro vs code and code first features</a:t>
            </a:r>
          </a:p>
          <a:p>
            <a:r>
              <a:rPr lang="en-US"/>
              <a:t>-Build chat pf from scratch, show data creation </a:t>
            </a:r>
            <a:r>
              <a:rPr lang="en-US" err="1"/>
              <a:t>etc</a:t>
            </a:r>
            <a:r>
              <a:rPr lang="en-US"/>
              <a:t>, walk thru support prompt flow</a:t>
            </a:r>
          </a:p>
          <a:p>
            <a:endParaRPr lang="en-US"/>
          </a:p>
        </p:txBody>
      </p:sp>
      <p:sp>
        <p:nvSpPr>
          <p:cNvPr id="4" name="Header Placeholder 3">
            <a:extLst>
              <a:ext uri="{FF2B5EF4-FFF2-40B4-BE49-F238E27FC236}">
                <a16:creationId xmlns:a16="http://schemas.microsoft.com/office/drawing/2014/main" id="{A119CB27-BB33-E415-4803-BD57BABCC702}"/>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C9E666B-DB92-C8E1-79F6-CD52BC870193}"/>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46C0E9-58C2-6D4F-6D2A-84ECDE1AEDF2}"/>
              </a:ext>
            </a:extLst>
          </p:cNvPr>
          <p:cNvSpPr>
            <a:spLocks noGrp="1"/>
          </p:cNvSpPr>
          <p:nvPr>
            <p:ph type="dt" idx="12"/>
          </p:nvPr>
        </p:nvSpPr>
        <p:spPr/>
        <p:txBody>
          <a:bodyPr/>
          <a:lstStyle/>
          <a:p>
            <a:fld id="{B16574EE-8191-4BCC-ABE6-D00A4F4D7690}" type="datetime8">
              <a:rPr lang="en-US" smtClean="0"/>
              <a:t>2/6/24 10:13 PM</a:t>
            </a:fld>
            <a:endParaRPr lang="en-US"/>
          </a:p>
        </p:txBody>
      </p:sp>
      <p:sp>
        <p:nvSpPr>
          <p:cNvPr id="7" name="Slide Number Placeholder 6">
            <a:extLst>
              <a:ext uri="{FF2B5EF4-FFF2-40B4-BE49-F238E27FC236}">
                <a16:creationId xmlns:a16="http://schemas.microsoft.com/office/drawing/2014/main" id="{D7A17293-35A4-D0C2-FA1E-5BB3BC542250}"/>
              </a:ext>
            </a:extLst>
          </p:cNvPr>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0450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10833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intro to evals</a:t>
            </a:r>
          </a:p>
          <a:p>
            <a:r>
              <a:rPr lang="en-US" dirty="0" err="1"/>
              <a:t>Groundedness</a:t>
            </a:r>
            <a:r>
              <a:rPr lang="en-US" dirty="0"/>
              <a:t> – truth</a:t>
            </a:r>
          </a:p>
          <a:p>
            <a:r>
              <a:rPr lang="en-US" dirty="0"/>
              <a:t>Relevance – related to questions</a:t>
            </a:r>
          </a:p>
          <a:p>
            <a:r>
              <a:rPr lang="en-US" dirty="0"/>
              <a:t>Coherence – resembles human like language</a:t>
            </a:r>
          </a:p>
          <a:p>
            <a:endParaRPr lang="en-US" dirty="0"/>
          </a:p>
          <a:p>
            <a:r>
              <a:rPr lang="en-US" dirty="0"/>
              <a:t>Experiment framework - </a:t>
            </a:r>
          </a:p>
          <a:p>
            <a:r>
              <a:rPr lang="en-US" dirty="0"/>
              <a:t>We ask GPT-4 – not using in product is because it’s slow and expensive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614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0" i="0" dirty="0">
                <a:solidFill>
                  <a:srgbClr val="000000"/>
                </a:solidFill>
                <a:effectLst/>
                <a:latin typeface="Segoe UI" panose="020B0502040204020203" pitchFamily="34" charset="0"/>
              </a:rPr>
              <a:t>It gives you complete tools to be able to understand the </a:t>
            </a:r>
            <a:r>
              <a:rPr lang="en-GB" b="0" i="0" dirty="0" err="1">
                <a:solidFill>
                  <a:srgbClr val="000000"/>
                </a:solidFill>
                <a:effectLst/>
                <a:latin typeface="Segoe UI" panose="020B0502040204020203" pitchFamily="34" charset="0"/>
              </a:rPr>
              <a:t>behavior</a:t>
            </a:r>
            <a:r>
              <a:rPr lang="en-GB" b="0" i="0" dirty="0">
                <a:solidFill>
                  <a:srgbClr val="000000"/>
                </a:solidFill>
                <a:effectLst/>
                <a:latin typeface="Segoe UI" panose="020B0502040204020203" pitchFamily="34" charset="0"/>
              </a:rPr>
              <a:t> of the graph of models and APIs that you're calling. To be able to evaluate the outputs.</a:t>
            </a:r>
          </a:p>
          <a:p>
            <a:pPr marL="171450" indent="-171450">
              <a:buFont typeface="Arial" panose="020B0604020202020204" pitchFamily="34" charset="0"/>
              <a:buChar char="•"/>
            </a:pPr>
            <a:r>
              <a:rPr lang="en-GB" b="0" i="0" dirty="0">
                <a:solidFill>
                  <a:srgbClr val="000000"/>
                </a:solidFill>
                <a:effectLst/>
                <a:latin typeface="Segoe UI" panose="020B0502040204020203" pitchFamily="34" charset="0"/>
              </a:rPr>
              <a:t> These models are very non deterministic and so evaluation is at the heart of how you actually make sure it's doing the right thing. </a:t>
            </a:r>
            <a:endParaRPr lang="en-US" dirty="0"/>
          </a:p>
        </p:txBody>
      </p:sp>
      <p:sp>
        <p:nvSpPr>
          <p:cNvPr id="4" name="Slide Number Placeholder 3"/>
          <p:cNvSpPr>
            <a:spLocks noGrp="1"/>
          </p:cNvSpPr>
          <p:nvPr>
            <p:ph type="sldNum" sz="quarter" idx="5"/>
          </p:nvPr>
        </p:nvSpPr>
        <p:spPr/>
        <p:txBody>
          <a:bodyPr/>
          <a:lstStyle/>
          <a:p>
            <a:fld id="{36F3CBA4-B7A3-4592-8447-253D7FA6697C}" type="slidenum">
              <a:rPr lang="en-US" smtClean="0"/>
              <a:pPr/>
              <a:t>21</a:t>
            </a:fld>
            <a:endParaRPr lang="en-US"/>
          </a:p>
        </p:txBody>
      </p:sp>
    </p:spTree>
    <p:extLst>
      <p:ext uri="{BB962C8B-B14F-4D97-AF65-F5344CB8AC3E}">
        <p14:creationId xmlns:p14="http://schemas.microsoft.com/office/powerpoint/2010/main" val="1351788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-Show simple eval that only has </a:t>
            </a:r>
            <a:r>
              <a:rPr lang="en-US" err="1"/>
              <a:t>groundedness</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-Push flows to cloud with cli</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2/6/24 10:13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52184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intro to evals</a:t>
            </a:r>
          </a:p>
          <a:p>
            <a:r>
              <a:rPr lang="en-US" dirty="0" err="1"/>
              <a:t>Groundedness</a:t>
            </a:r>
            <a:r>
              <a:rPr lang="en-US" dirty="0"/>
              <a:t> – truth</a:t>
            </a:r>
          </a:p>
          <a:p>
            <a:r>
              <a:rPr lang="en-US" dirty="0"/>
              <a:t>Relevance – related to questions</a:t>
            </a:r>
          </a:p>
          <a:p>
            <a:r>
              <a:rPr lang="en-US" dirty="0"/>
              <a:t>Coherence – resembles human like language</a:t>
            </a:r>
          </a:p>
          <a:p>
            <a:endParaRPr lang="en-US" dirty="0"/>
          </a:p>
          <a:p>
            <a:r>
              <a:rPr lang="en-US" dirty="0"/>
              <a:t>Experiment framework - </a:t>
            </a:r>
          </a:p>
          <a:p>
            <a:r>
              <a:rPr lang="en-US" dirty="0"/>
              <a:t>We ask GPT-4 – not using in product is because it’s slow and expensive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062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latin typeface="Segoe UI" panose="020B0502040204020203" pitchFamily="34" charset="0"/>
              </a:rPr>
              <a:t>Recap – build prompt flows, pushed to cloud. Next session will show how to do more complex evals, find issues and resolve them, automate deployment with </a:t>
            </a:r>
            <a:r>
              <a:rPr lang="en-US" b="0" i="0" dirty="0" err="1">
                <a:solidFill>
                  <a:srgbClr val="000000"/>
                </a:solidFill>
                <a:effectLst/>
                <a:latin typeface="Segoe UI" panose="020B0502040204020203" pitchFamily="34" charset="0"/>
              </a:rPr>
              <a:t>gh</a:t>
            </a:r>
            <a:r>
              <a:rPr lang="en-US" b="0" i="0" dirty="0">
                <a:solidFill>
                  <a:srgbClr val="000000"/>
                </a:solidFill>
                <a:effectLst/>
                <a:latin typeface="Segoe UI" panose="020B0502040204020203" pitchFamily="34" charset="0"/>
              </a:rPr>
              <a:t> actions.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3415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38450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2/6/24 10:13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268921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54153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738043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D949F-A2B9-539E-40CD-4D07BD52F9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61CDA4-8E5E-A7AD-BFD3-734526AA4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A12D6-1220-8BED-408E-A59DA6A885E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E660C5A-3DD6-368D-A2BD-8F670E811AE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130C26E-7471-C71D-31DF-0795F51E787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A87E43A-1352-BB55-7477-C33B939E480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2/6/24 10:13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904D8B0-8215-ABE6-75BF-F005ACA929B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725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t>Welcome to the Build a RAG application with Prompt Flow and VS Code</a:t>
            </a:r>
          </a:p>
          <a:p>
            <a:pPr marL="285750" indent="-285750">
              <a:buFont typeface="Arial" panose="020B0604020202020204" pitchFamily="34" charset="0"/>
              <a:buChar char="•"/>
            </a:pPr>
            <a:r>
              <a:rPr lang="en-US" sz="1400" dirty="0"/>
              <a:t>I’m Dave Glover, I’m a AI Developer Advocate, based in Sydney</a:t>
            </a:r>
          </a:p>
          <a:p>
            <a:pPr marL="285750" indent="-285750">
              <a:buFont typeface="Arial" panose="020B0604020202020204" pitchFamily="34" charset="0"/>
              <a:buChar char="•"/>
            </a:pPr>
            <a:r>
              <a:rPr lang="en-US" sz="1400" dirty="0"/>
              <a:t>If looking to build LLM apps then you’ve come along the right session</a:t>
            </a:r>
          </a:p>
          <a:p>
            <a:pPr marL="285750" indent="-285750">
              <a:buFont typeface="Arial" panose="020B0604020202020204" pitchFamily="34" charset="0"/>
              <a:buChar char="•"/>
            </a:pPr>
            <a:r>
              <a:rPr lang="en-US" sz="1400" dirty="0"/>
              <a:t>This is part one of a two parts, be sure to check out </a:t>
            </a:r>
            <a:r>
              <a:rPr lang="en-US" sz="1400" b="1" dirty="0">
                <a:solidFill>
                  <a:schemeClr val="tx1"/>
                </a:solidFill>
              </a:rPr>
              <a:t>BRK411</a:t>
            </a:r>
            <a:r>
              <a:rPr lang="en-US" sz="1400" b="0" dirty="0">
                <a:solidFill>
                  <a:schemeClr val="tx1"/>
                </a:solidFill>
              </a:rPr>
              <a:t> which dives into </a:t>
            </a:r>
            <a:r>
              <a:rPr lang="en-US" sz="1400" b="1" dirty="0">
                <a:solidFill>
                  <a:schemeClr val="tx1"/>
                </a:solidFill>
              </a:rPr>
              <a:t>evaluation</a:t>
            </a:r>
            <a:r>
              <a:rPr lang="en-US" sz="1400" b="0" dirty="0">
                <a:solidFill>
                  <a:schemeClr val="tx1"/>
                </a:solidFill>
              </a:rPr>
              <a:t>.</a:t>
            </a:r>
            <a:endParaRPr lang="en-US" sz="1400" b="1" dirty="0"/>
          </a:p>
          <a:p>
            <a:pPr marL="285750" indent="-285750">
              <a:buFont typeface="Arial" panose="020B0604020202020204" pitchFamily="34" charset="0"/>
              <a:buChar char="•"/>
            </a:pPr>
            <a:r>
              <a:rPr lang="en-US" sz="1400" dirty="0"/>
              <a:t>My goal is you should have a </a:t>
            </a:r>
            <a:r>
              <a:rPr lang="en-US" sz="1400" b="1" dirty="0"/>
              <a:t>better understanding </a:t>
            </a:r>
            <a:r>
              <a:rPr lang="en-US" sz="1400" dirty="0"/>
              <a:t>of what </a:t>
            </a:r>
            <a:r>
              <a:rPr lang="en-US" sz="1400" b="1" dirty="0"/>
              <a:t>MS</a:t>
            </a:r>
            <a:r>
              <a:rPr lang="en-US" sz="1400" dirty="0"/>
              <a:t> is doing to help you </a:t>
            </a:r>
            <a:r>
              <a:rPr lang="en-US" sz="1400" b="1" dirty="0"/>
              <a:t>successfully</a:t>
            </a:r>
            <a:r>
              <a:rPr lang="en-US" sz="1400" dirty="0"/>
              <a:t> </a:t>
            </a:r>
            <a:r>
              <a:rPr lang="en-US" sz="1400" b="1" dirty="0"/>
              <a:t>build LLM apps</a:t>
            </a:r>
          </a:p>
          <a:p>
            <a:pPr marL="285750" indent="-285750">
              <a:buFont typeface="Arial" panose="020B0604020202020204" pitchFamily="34" charset="0"/>
              <a:buChar char="•"/>
            </a:pPr>
            <a:r>
              <a:rPr lang="en-US" sz="1400" b="1" dirty="0"/>
              <a:t>All source code available along with workshop notes</a:t>
            </a:r>
          </a:p>
          <a:p>
            <a:pPr marL="285750" indent="-285750">
              <a:buFont typeface="Arial" panose="020B0604020202020204" pitchFamily="34" charset="0"/>
              <a:buChar char="•"/>
            </a:pPr>
            <a:endParaRPr lang="en-US" sz="1400" b="1" dirty="0"/>
          </a:p>
          <a:p>
            <a:pPr marL="0" indent="0">
              <a:buFontTx/>
              <a:buNone/>
            </a:pPr>
            <a:endParaRPr lang="en-US" sz="14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2/6/24 10:13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C25D7-7F8B-4ECF-81D5-97581EBDB47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4128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dive into how they are built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use a </a:t>
            </a:r>
            <a:r>
              <a:rPr lang="en-US" dirty="0" err="1"/>
              <a:t>JsonL</a:t>
            </a:r>
            <a:r>
              <a:rPr lang="en-US" dirty="0"/>
              <a:t>  (</a:t>
            </a:r>
            <a:r>
              <a:rPr lang="en-AU">
                <a:hlinkClick r:id="rId3"/>
              </a:rPr>
              <a:t>JSON Lines</a:t>
            </a:r>
            <a:r>
              <a:rPr lang="en-AU"/>
              <a:t>)</a:t>
            </a:r>
            <a:r>
              <a:rPr lang="en-US"/>
              <a:t> </a:t>
            </a:r>
            <a:r>
              <a:rPr lang="en-US" dirty="0"/>
              <a:t>file to create test samples</a:t>
            </a:r>
          </a:p>
          <a:p>
            <a:r>
              <a:rPr lang="en-US" dirty="0"/>
              <a:t>- create a batch run in ai studio to run against the prompt flow with 35 turbo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create a prompt flow to tell gpt4 how and what to score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feed result of batch run to eval to get result</a:t>
            </a:r>
          </a:p>
          <a:p>
            <a:endParaRPr lang="en-US" dirty="0"/>
          </a:p>
          <a:p>
            <a:r>
              <a:rPr lang="en-US" dirty="0"/>
              <a:t>- this means you don’t need to add ground truth for each item</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EEE53E-1854-4234-B90E-7BBAD75E3CC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5612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So, here is a taste of what to expect in the session</a:t>
            </a:r>
          </a:p>
          <a:p>
            <a:endParaRPr lang="en-US" sz="1400" dirty="0"/>
          </a:p>
          <a:p>
            <a:pPr marL="171450" indent="-171450">
              <a:buFontTx/>
              <a:buChar char="-"/>
            </a:pPr>
            <a:r>
              <a:rPr lang="en-US" sz="1400" dirty="0"/>
              <a:t>We’re going to briefly talk about </a:t>
            </a:r>
            <a:r>
              <a:rPr lang="en-US" sz="1400" dirty="0" err="1"/>
              <a:t>LLMOps</a:t>
            </a:r>
            <a:endParaRPr lang="en-US" sz="1400" dirty="0"/>
          </a:p>
          <a:p>
            <a:pPr marL="171450" indent="-171450">
              <a:buFontTx/>
              <a:buChar char="-"/>
            </a:pPr>
            <a:r>
              <a:rPr lang="en-US" sz="1400" dirty="0"/>
              <a:t>Introduce you to AI Studio and Prompt Flow</a:t>
            </a:r>
          </a:p>
          <a:p>
            <a:pPr marL="171450" indent="-171450">
              <a:buFontTx/>
              <a:buChar char="-"/>
            </a:pPr>
            <a:r>
              <a:rPr lang="en-US" sz="1400" dirty="0"/>
              <a:t>The the bulk of the session will be a demo with the new Prompt Flow extension for VS Code</a:t>
            </a:r>
          </a:p>
          <a:p>
            <a:pPr marL="171450" indent="-171450">
              <a:buFontTx/>
              <a:buChar char="-"/>
            </a:pPr>
            <a:r>
              <a:rPr lang="en-US" sz="1400" dirty="0"/>
              <a:t>And finish up with a brief look at LLM app quality evaluation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2/6/24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85327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367" rtl="0" eaLnBrk="1" fontAlgn="base" latinLnBrk="0" hangingPunct="1">
              <a:lnSpc>
                <a:spcPct val="90000"/>
              </a:lnSpc>
              <a:spcBef>
                <a:spcPts val="0"/>
              </a:spcBef>
              <a:spcAft>
                <a:spcPts val="333"/>
              </a:spcAft>
              <a:buClrTx/>
              <a:buSzTx/>
              <a:buFont typeface="Arial" panose="020B0604020202020204" pitchFamily="34" charset="0"/>
              <a:buChar char="•"/>
              <a:tabLst/>
              <a:defRPr/>
            </a:pPr>
            <a:r>
              <a:rPr lang="en-US" sz="1400" b="1" i="0" dirty="0" err="1">
                <a:solidFill>
                  <a:srgbClr val="000000"/>
                </a:solidFill>
                <a:effectLst/>
                <a:latin typeface="Segoe UI" panose="020B0502040204020203" pitchFamily="34" charset="0"/>
                <a:cs typeface="Segoe UI" panose="020B0502040204020203" pitchFamily="34" charset="0"/>
              </a:rPr>
              <a:t>LLMOps</a:t>
            </a:r>
            <a:r>
              <a:rPr lang="en-US" sz="1400" b="0" i="0" dirty="0">
                <a:solidFill>
                  <a:srgbClr val="000000"/>
                </a:solidFill>
                <a:effectLst/>
                <a:latin typeface="Segoe UI" panose="020B0502040204020203" pitchFamily="34" charset="0"/>
                <a:cs typeface="Segoe UI" panose="020B0502040204020203" pitchFamily="34" charset="0"/>
              </a:rPr>
              <a:t> is for a </a:t>
            </a:r>
            <a:r>
              <a:rPr lang="en-US" sz="1400" b="1" i="0" dirty="0">
                <a:solidFill>
                  <a:srgbClr val="000000"/>
                </a:solidFill>
                <a:effectLst/>
                <a:latin typeface="Segoe UI" panose="020B0502040204020203" pitchFamily="34" charset="0"/>
                <a:cs typeface="Segoe UI" panose="020B0502040204020203" pitchFamily="34" charset="0"/>
              </a:rPr>
              <a:t>new class of LLM Apps</a:t>
            </a:r>
            <a:r>
              <a:rPr lang="en-US" sz="1400" b="0" i="0" dirty="0">
                <a:solidFill>
                  <a:srgbClr val="000000"/>
                </a:solidFill>
                <a:effectLst/>
                <a:latin typeface="Segoe UI" panose="020B0502040204020203" pitchFamily="34" charset="0"/>
                <a:cs typeface="Segoe UI" panose="020B0502040204020203" pitchFamily="34" charset="0"/>
              </a:rPr>
              <a:t>. Combination of </a:t>
            </a:r>
            <a:r>
              <a:rPr lang="en-US" sz="1400" b="1" i="0" dirty="0">
                <a:solidFill>
                  <a:srgbClr val="000000"/>
                </a:solidFill>
                <a:effectLst/>
                <a:latin typeface="Segoe UI" panose="020B0502040204020203" pitchFamily="34" charset="0"/>
                <a:cs typeface="Segoe UI" panose="020B0502040204020203" pitchFamily="34" charset="0"/>
              </a:rPr>
              <a:t>platform, models, tools, frameworks, best practices</a:t>
            </a:r>
          </a:p>
          <a:p>
            <a:pPr marL="285750" marR="0" lvl="0" indent="-285750" algn="l" defTabSz="914367" rtl="0" eaLnBrk="1" fontAlgn="base" latinLnBrk="0" hangingPunct="1">
              <a:lnSpc>
                <a:spcPct val="90000"/>
              </a:lnSpc>
              <a:spcBef>
                <a:spcPts val="0"/>
              </a:spcBef>
              <a:spcAft>
                <a:spcPts val="333"/>
              </a:spcAft>
              <a:buClrTx/>
              <a:buSzTx/>
              <a:buFont typeface="Arial" panose="020B0604020202020204" pitchFamily="34" charset="0"/>
              <a:buChar char="•"/>
              <a:tabLst/>
              <a:defRPr/>
            </a:pPr>
            <a:r>
              <a:rPr lang="en-US" sz="1400" b="0" i="0" dirty="0">
                <a:solidFill>
                  <a:srgbClr val="000000"/>
                </a:solidFill>
                <a:effectLst/>
                <a:latin typeface="Segoe UI" panose="020B0502040204020203" pitchFamily="34" charset="0"/>
                <a:cs typeface="Segoe UI" panose="020B0502040204020203" pitchFamily="34" charset="0"/>
              </a:rPr>
              <a:t>Lots of hard complex problems, and a lot of ongoing research to solve challenges.</a:t>
            </a:r>
          </a:p>
          <a:p>
            <a:pPr marL="285750" marR="0" lvl="0" indent="-285750" algn="l" defTabSz="914367" rtl="0" eaLnBrk="1" fontAlgn="base" latinLnBrk="0" hangingPunct="1">
              <a:lnSpc>
                <a:spcPct val="90000"/>
              </a:lnSpc>
              <a:spcBef>
                <a:spcPts val="0"/>
              </a:spcBef>
              <a:spcAft>
                <a:spcPts val="333"/>
              </a:spcAft>
              <a:buClrTx/>
              <a:buSzTx/>
              <a:buFont typeface="Arial" panose="020B0604020202020204" pitchFamily="34" charset="0"/>
              <a:buChar char="•"/>
              <a:tabLst/>
              <a:defRPr/>
            </a:pPr>
            <a:endParaRPr lang="en-US" sz="1400" b="1" i="0" dirty="0">
              <a:solidFill>
                <a:srgbClr val="000000"/>
              </a:solidFill>
              <a:effectLst/>
              <a:latin typeface="Segoe UI" panose="020B0502040204020203" pitchFamily="34" charset="0"/>
              <a:cs typeface="Segoe UI" panose="020B0502040204020203" pitchFamily="34" charset="0"/>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1400" b="0" i="0" dirty="0">
                <a:solidFill>
                  <a:srgbClr val="000000"/>
                </a:solidFill>
                <a:effectLst/>
                <a:latin typeface="Segoe UI" panose="020B0502040204020203" pitchFamily="34" charset="0"/>
                <a:cs typeface="Segoe UI" panose="020B0502040204020203" pitchFamily="34" charset="0"/>
              </a:rPr>
              <a:t>We’ve identified 3 phases based on our experiences and customer feedback</a:t>
            </a:r>
          </a:p>
          <a:p>
            <a:pPr algn="l" rtl="0" fontAlgn="base"/>
            <a:endParaRPr lang="en-US" sz="1400" b="0" i="0" dirty="0">
              <a:solidFill>
                <a:srgbClr val="000000"/>
              </a:solidFill>
              <a:effectLst/>
              <a:latin typeface="Segoe UI" panose="020B0502040204020203" pitchFamily="34" charset="0"/>
              <a:cs typeface="Segoe UI" panose="020B0502040204020203" pitchFamily="34" charset="0"/>
            </a:endParaRPr>
          </a:p>
          <a:p>
            <a:pPr marL="342900" indent="-342900" algn="l" rtl="0" fontAlgn="base">
              <a:buAutoNum type="arabicPeriod"/>
            </a:pPr>
            <a:r>
              <a:rPr lang="en-US" sz="1400" b="1" i="0" dirty="0">
                <a:solidFill>
                  <a:srgbClr val="000000"/>
                </a:solidFill>
                <a:effectLst/>
                <a:latin typeface="Segoe UI" panose="020B0502040204020203" pitchFamily="34" charset="0"/>
                <a:cs typeface="Segoe UI" panose="020B0502040204020203" pitchFamily="34" charset="0"/>
              </a:rPr>
              <a:t>Exploring ideas</a:t>
            </a:r>
            <a:r>
              <a:rPr lang="en-US" sz="1400" b="0" i="0" dirty="0">
                <a:solidFill>
                  <a:srgbClr val="000000"/>
                </a:solidFill>
                <a:effectLst/>
                <a:latin typeface="Segoe UI" panose="020B0502040204020203" pitchFamily="34" charset="0"/>
                <a:cs typeface="Segoe UI" panose="020B0502040204020203" pitchFamily="34" charset="0"/>
              </a:rPr>
              <a:t>, Model selection, </a:t>
            </a:r>
            <a:r>
              <a:rPr lang="en-US" sz="1400" b="1" i="0" dirty="0">
                <a:solidFill>
                  <a:srgbClr val="000000"/>
                </a:solidFill>
                <a:effectLst/>
                <a:latin typeface="Segoe UI" panose="020B0502040204020203" pitchFamily="34" charset="0"/>
                <a:cs typeface="Segoe UI" panose="020B0502040204020203" pitchFamily="34" charset="0"/>
              </a:rPr>
              <a:t>Prompt engineering </a:t>
            </a:r>
            <a:r>
              <a:rPr lang="en-US" sz="1400" b="0" i="0" dirty="0">
                <a:solidFill>
                  <a:srgbClr val="000000"/>
                </a:solidFill>
                <a:effectLst/>
                <a:latin typeface="Segoe UI" panose="020B0502040204020203" pitchFamily="34" charset="0"/>
                <a:cs typeface="Segoe UI" panose="020B0502040204020203" pitchFamily="34" charset="0"/>
              </a:rPr>
              <a:t>fits </a:t>
            </a:r>
            <a:r>
              <a:rPr lang="en-US" sz="1400" b="1" i="0" dirty="0">
                <a:solidFill>
                  <a:srgbClr val="000000"/>
                </a:solidFill>
                <a:effectLst/>
                <a:latin typeface="Segoe UI" panose="020B0502040204020203" pitchFamily="34" charset="0"/>
                <a:cs typeface="Segoe UI" panose="020B0502040204020203" pitchFamily="34" charset="0"/>
              </a:rPr>
              <a:t>hypothesis</a:t>
            </a:r>
          </a:p>
          <a:p>
            <a:pPr marL="342900" marR="0" lvl="0" indent="-342900" algn="l" defTabSz="914367" rtl="0" eaLnBrk="1" fontAlgn="base" latinLnBrk="0" hangingPunct="1">
              <a:lnSpc>
                <a:spcPct val="90000"/>
              </a:lnSpc>
              <a:spcBef>
                <a:spcPts val="0"/>
              </a:spcBef>
              <a:spcAft>
                <a:spcPts val="333"/>
              </a:spcAft>
              <a:buClrTx/>
              <a:buSzTx/>
              <a:buFontTx/>
              <a:buAutoNum type="arabicPeriod"/>
              <a:tabLst/>
              <a:defRPr/>
            </a:pPr>
            <a:r>
              <a:rPr lang="en-US" sz="1400" b="1" i="0" dirty="0">
                <a:solidFill>
                  <a:srgbClr val="000000"/>
                </a:solidFill>
                <a:effectLst/>
                <a:latin typeface="Segoe UI" panose="020B0502040204020203" pitchFamily="34" charset="0"/>
                <a:cs typeface="Segoe UI" panose="020B0502040204020203" pitchFamily="34" charset="0"/>
              </a:rPr>
              <a:t>The Building phase </a:t>
            </a:r>
            <a:r>
              <a:rPr lang="en-US" sz="1400" b="0" i="0" dirty="0">
                <a:solidFill>
                  <a:srgbClr val="000000"/>
                </a:solidFill>
                <a:effectLst/>
                <a:latin typeface="Segoe UI" panose="020B0502040204020203" pitchFamily="34" charset="0"/>
                <a:cs typeface="Segoe UI" panose="020B0502040204020203" pitchFamily="34" charset="0"/>
              </a:rPr>
              <a:t>to ensuring app </a:t>
            </a:r>
            <a:r>
              <a:rPr lang="en-US" sz="1400" b="1" i="0" dirty="0">
                <a:solidFill>
                  <a:srgbClr val="000000"/>
                </a:solidFill>
                <a:effectLst/>
                <a:latin typeface="Segoe UI" panose="020B0502040204020203" pitchFamily="34" charset="0"/>
                <a:cs typeface="Segoe UI" panose="020B0502040204020203" pitchFamily="34" charset="0"/>
              </a:rPr>
              <a:t>quality, hallucinations</a:t>
            </a:r>
            <a:r>
              <a:rPr lang="en-US" sz="1400" b="0" i="0" dirty="0">
                <a:solidFill>
                  <a:srgbClr val="000000"/>
                </a:solidFill>
                <a:effectLst/>
                <a:latin typeface="Segoe UI" panose="020B0502040204020203" pitchFamily="34" charset="0"/>
                <a:cs typeface="Segoe UI" panose="020B0502040204020203" pitchFamily="34" charset="0"/>
              </a:rPr>
              <a:t>, </a:t>
            </a:r>
            <a:r>
              <a:rPr lang="en-US" sz="1400" b="1" i="0" dirty="0">
                <a:solidFill>
                  <a:srgbClr val="000000"/>
                </a:solidFill>
                <a:effectLst/>
                <a:latin typeface="Segoe UI" panose="020B0502040204020203" pitchFamily="34" charset="0"/>
                <a:cs typeface="Segoe UI" panose="020B0502040204020203" pitchFamily="34" charset="0"/>
              </a:rPr>
              <a:t>performance</a:t>
            </a:r>
            <a:r>
              <a:rPr lang="en-US" sz="1400" b="0" i="0" dirty="0">
                <a:solidFill>
                  <a:srgbClr val="000000"/>
                </a:solidFill>
                <a:effectLst/>
                <a:latin typeface="Segoe UI" panose="020B0502040204020203" pitchFamily="34" charset="0"/>
                <a:cs typeface="Segoe UI" panose="020B0502040204020203" pitchFamily="34" charset="0"/>
              </a:rPr>
              <a:t>, </a:t>
            </a:r>
            <a:r>
              <a:rPr lang="en-US" sz="1400" b="1" i="0" dirty="0">
                <a:solidFill>
                  <a:srgbClr val="000000"/>
                </a:solidFill>
                <a:effectLst/>
                <a:latin typeface="Segoe UI" panose="020B0502040204020203" pitchFamily="34" charset="0"/>
                <a:cs typeface="Segoe UI" panose="020B0502040204020203" pitchFamily="34" charset="0"/>
              </a:rPr>
              <a:t>customer intent</a:t>
            </a:r>
            <a:r>
              <a:rPr lang="en-US" sz="1400" b="0" i="0" dirty="0">
                <a:solidFill>
                  <a:srgbClr val="000000"/>
                </a:solidFill>
                <a:effectLst/>
                <a:latin typeface="Segoe UI" panose="020B0502040204020203" pitchFamily="34" charset="0"/>
                <a:cs typeface="Segoe UI" panose="020B0502040204020203" pitchFamily="34" charset="0"/>
              </a:rPr>
              <a:t> (chat or support), content </a:t>
            </a:r>
            <a:r>
              <a:rPr lang="en-US" sz="1400" b="1" i="0" dirty="0">
                <a:solidFill>
                  <a:srgbClr val="000000"/>
                </a:solidFill>
                <a:effectLst/>
                <a:latin typeface="Segoe UI" panose="020B0502040204020203" pitchFamily="34" charset="0"/>
                <a:cs typeface="Segoe UI" panose="020B0502040204020203" pitchFamily="34" charset="0"/>
              </a:rPr>
              <a:t>safety</a:t>
            </a:r>
            <a:r>
              <a:rPr lang="en-US" sz="1400" b="0" i="0" dirty="0">
                <a:solidFill>
                  <a:srgbClr val="000000"/>
                </a:solidFill>
                <a:effectLst/>
                <a:latin typeface="Segoe UI" panose="020B0502040204020203" pitchFamily="34" charset="0"/>
                <a:cs typeface="Segoe UI" panose="020B0502040204020203" pitchFamily="34" charset="0"/>
              </a:rPr>
              <a:t> and organization </a:t>
            </a:r>
            <a:r>
              <a:rPr lang="en-US" sz="1400" b="1" i="0" dirty="0">
                <a:solidFill>
                  <a:srgbClr val="000000"/>
                </a:solidFill>
                <a:effectLst/>
                <a:latin typeface="Segoe UI" panose="020B0502040204020203" pitchFamily="34" charset="0"/>
                <a:cs typeface="Segoe UI" panose="020B0502040204020203" pitchFamily="34" charset="0"/>
              </a:rPr>
              <a:t>reputation</a:t>
            </a:r>
            <a:endParaRPr lang="en-US" sz="1400" b="0" i="0" dirty="0">
              <a:solidFill>
                <a:srgbClr val="000000"/>
              </a:solidFill>
              <a:effectLst/>
              <a:latin typeface="Segoe UI" panose="020B0502040204020203" pitchFamily="34" charset="0"/>
              <a:cs typeface="Segoe UI" panose="020B0502040204020203" pitchFamily="34" charset="0"/>
            </a:endParaRPr>
          </a:p>
          <a:p>
            <a:pPr marL="342900" indent="-342900" algn="l" rtl="0" fontAlgn="base">
              <a:buAutoNum type="arabicPeriod"/>
            </a:pPr>
            <a:r>
              <a:rPr lang="en-US" sz="1400" b="1" i="0" dirty="0">
                <a:solidFill>
                  <a:srgbClr val="000000"/>
                </a:solidFill>
                <a:effectLst/>
                <a:latin typeface="Segoe UI" panose="020B0502040204020203" pitchFamily="34" charset="0"/>
                <a:cs typeface="Segoe UI" panose="020B0502040204020203" pitchFamily="34" charset="0"/>
              </a:rPr>
              <a:t>Operationalizing</a:t>
            </a:r>
            <a:r>
              <a:rPr lang="en-US" sz="1400" b="0" i="0" dirty="0">
                <a:solidFill>
                  <a:srgbClr val="000000"/>
                </a:solidFill>
                <a:effectLst/>
                <a:latin typeface="Segoe UI" panose="020B0502040204020203" pitchFamily="34" charset="0"/>
                <a:cs typeface="Segoe UI" panose="020B0502040204020203" pitchFamily="34" charset="0"/>
              </a:rPr>
              <a:t>, Monitoring </a:t>
            </a:r>
            <a:r>
              <a:rPr lang="en-US" sz="1400" b="1" i="0" dirty="0">
                <a:solidFill>
                  <a:srgbClr val="000000"/>
                </a:solidFill>
                <a:effectLst/>
                <a:latin typeface="Segoe UI" panose="020B0502040204020203" pitchFamily="34" charset="0"/>
                <a:cs typeface="Segoe UI" panose="020B0502040204020203" pitchFamily="34" charset="0"/>
              </a:rPr>
              <a:t>costs</a:t>
            </a:r>
            <a:r>
              <a:rPr lang="en-US" sz="1400" b="0" i="0" dirty="0">
                <a:solidFill>
                  <a:srgbClr val="000000"/>
                </a:solidFill>
                <a:effectLst/>
                <a:latin typeface="Segoe UI" panose="020B0502040204020203" pitchFamily="34" charset="0"/>
                <a:cs typeface="Segoe UI" panose="020B0502040204020203" pitchFamily="34" charset="0"/>
              </a:rPr>
              <a:t>, </a:t>
            </a:r>
            <a:r>
              <a:rPr lang="en-US" sz="1400" b="1" i="0" dirty="0">
                <a:solidFill>
                  <a:srgbClr val="000000"/>
                </a:solidFill>
                <a:effectLst/>
                <a:latin typeface="Segoe UI" panose="020B0502040204020203" pitchFamily="34" charset="0"/>
                <a:cs typeface="Segoe UI" panose="020B0502040204020203" pitchFamily="34" charset="0"/>
              </a:rPr>
              <a:t>prompt</a:t>
            </a:r>
            <a:r>
              <a:rPr lang="en-US" sz="1400" b="0" i="0" dirty="0">
                <a:solidFill>
                  <a:srgbClr val="000000"/>
                </a:solidFill>
                <a:effectLst/>
                <a:latin typeface="Segoe UI" panose="020B0502040204020203" pitchFamily="34" charset="0"/>
                <a:cs typeface="Segoe UI" panose="020B0502040204020203" pitchFamily="34" charset="0"/>
              </a:rPr>
              <a:t> and </a:t>
            </a:r>
            <a:r>
              <a:rPr lang="en-US" sz="1400" b="1" i="0" dirty="0">
                <a:solidFill>
                  <a:srgbClr val="000000"/>
                </a:solidFill>
                <a:effectLst/>
                <a:latin typeface="Segoe UI" panose="020B0502040204020203" pitchFamily="34" charset="0"/>
                <a:cs typeface="Segoe UI" panose="020B0502040204020203" pitchFamily="34" charset="0"/>
              </a:rPr>
              <a:t>response drift and model performance</a:t>
            </a:r>
            <a:endParaRPr lang="en-US" sz="1400" b="0" i="0" dirty="0">
              <a:solidFill>
                <a:srgbClr val="000000"/>
              </a:solidFill>
              <a:effectLst/>
              <a:latin typeface="Segoe UI" panose="020B0502040204020203" pitchFamily="34" charset="0"/>
              <a:cs typeface="Segoe UI" panose="020B0502040204020203" pitchFamily="34" charset="0"/>
            </a:endParaRPr>
          </a:p>
          <a:p>
            <a:pPr marL="342900" indent="-342900" algn="l" rtl="0" fontAlgn="base">
              <a:buAutoNum type="arabicPeriod"/>
            </a:pPr>
            <a:r>
              <a:rPr lang="en-US" sz="1400" b="0" i="0" dirty="0">
                <a:solidFill>
                  <a:srgbClr val="000000"/>
                </a:solidFill>
                <a:effectLst/>
                <a:latin typeface="Segoe UI" panose="020B0502040204020203" pitchFamily="34" charset="0"/>
                <a:cs typeface="Segoe UI" panose="020B0502040204020203" pitchFamily="34" charset="0"/>
              </a:rPr>
              <a:t>Wrapped in a </a:t>
            </a:r>
            <a:r>
              <a:rPr lang="en-US" sz="1400" b="1" i="0" dirty="0">
                <a:solidFill>
                  <a:srgbClr val="000000"/>
                </a:solidFill>
                <a:effectLst/>
                <a:latin typeface="Segoe UI" panose="020B0502040204020203" pitchFamily="34" charset="0"/>
                <a:cs typeface="Segoe UI" panose="020B0502040204020203" pitchFamily="34" charset="0"/>
              </a:rPr>
              <a:t>Management fabric </a:t>
            </a:r>
            <a:r>
              <a:rPr lang="en-US" sz="1400" b="0" i="0" dirty="0">
                <a:solidFill>
                  <a:srgbClr val="000000"/>
                </a:solidFill>
                <a:effectLst/>
                <a:latin typeface="Segoe UI" panose="020B0502040204020203" pitchFamily="34" charset="0"/>
                <a:cs typeface="Segoe UI" panose="020B0502040204020203" pitchFamily="34" charset="0"/>
              </a:rPr>
              <a:t>and set of tools, for </a:t>
            </a:r>
            <a:r>
              <a:rPr lang="en-US" sz="1400" b="0" i="0" dirty="0" err="1">
                <a:solidFill>
                  <a:srgbClr val="000000"/>
                </a:solidFill>
                <a:effectLst/>
                <a:latin typeface="Segoe UI" panose="020B0502040204020203" pitchFamily="34" charset="0"/>
                <a:cs typeface="Segoe UI" panose="020B0502040204020203" pitchFamily="34" charset="0"/>
              </a:rPr>
              <a:t>eg</a:t>
            </a:r>
            <a:r>
              <a:rPr lang="en-US" sz="1400" b="0" i="0" dirty="0">
                <a:solidFill>
                  <a:srgbClr val="000000"/>
                </a:solidFill>
                <a:effectLst/>
                <a:latin typeface="Segoe UI" panose="020B0502040204020203" pitchFamily="34" charset="0"/>
                <a:cs typeface="Segoe UI" panose="020B0502040204020203" pitchFamily="34" charset="0"/>
              </a:rPr>
              <a:t> tools for </a:t>
            </a:r>
            <a:r>
              <a:rPr lang="en-US" sz="1400" b="1" i="0" dirty="0">
                <a:solidFill>
                  <a:srgbClr val="000000"/>
                </a:solidFill>
                <a:effectLst/>
                <a:latin typeface="Segoe UI" panose="020B0502040204020203" pitchFamily="34" charset="0"/>
                <a:cs typeface="Segoe UI" panose="020B0502040204020203" pitchFamily="34" charset="0"/>
              </a:rPr>
              <a:t>ci/cd </a:t>
            </a:r>
            <a:r>
              <a:rPr lang="en-US" sz="1400" b="0" i="0" dirty="0">
                <a:solidFill>
                  <a:srgbClr val="000000"/>
                </a:solidFill>
                <a:effectLst/>
                <a:latin typeface="Segoe UI" panose="020B0502040204020203" pitchFamily="34" charset="0"/>
                <a:cs typeface="Segoe UI" panose="020B0502040204020203" pitchFamily="34" charset="0"/>
              </a:rPr>
              <a:t>pipelines, </a:t>
            </a:r>
            <a:r>
              <a:rPr lang="en-US" sz="1400" b="1" i="0" dirty="0">
                <a:solidFill>
                  <a:srgbClr val="000000"/>
                </a:solidFill>
                <a:effectLst/>
                <a:latin typeface="Segoe UI" panose="020B0502040204020203" pitchFamily="34" charset="0"/>
                <a:cs typeface="Segoe UI" panose="020B0502040204020203" pitchFamily="34" charset="0"/>
              </a:rPr>
              <a:t>enterprise and network security</a:t>
            </a:r>
            <a:r>
              <a:rPr lang="en-US" sz="1400" b="0" i="0" dirty="0">
                <a:solidFill>
                  <a:srgbClr val="000000"/>
                </a:solidFill>
                <a:effectLst/>
                <a:latin typeface="Segoe UI" panose="020B0502040204020203" pitchFamily="34" charset="0"/>
                <a:cs typeface="Segoe UI" panose="020B0502040204020203" pitchFamily="34" charset="0"/>
              </a:rPr>
              <a:t>, </a:t>
            </a:r>
            <a:r>
              <a:rPr lang="en-US" sz="1400" b="1" i="0" dirty="0">
                <a:solidFill>
                  <a:srgbClr val="000000"/>
                </a:solidFill>
                <a:effectLst/>
                <a:latin typeface="Segoe UI" panose="020B0502040204020203" pitchFamily="34" charset="0"/>
                <a:cs typeface="Segoe UI" panose="020B0502040204020203" pitchFamily="34" charset="0"/>
              </a:rPr>
              <a:t>governance</a:t>
            </a:r>
            <a:r>
              <a:rPr lang="en-US" sz="1400" b="0" i="0" dirty="0">
                <a:solidFill>
                  <a:srgbClr val="000000"/>
                </a:solidFill>
                <a:effectLst/>
                <a:latin typeface="Segoe UI" panose="020B0502040204020203" pitchFamily="34" charset="0"/>
                <a:cs typeface="Segoe UI" panose="020B0502040204020203" pitchFamily="34" charset="0"/>
              </a:rPr>
              <a:t> your organization expects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31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dirty="0">
                <a:solidFill>
                  <a:srgbClr val="161616"/>
                </a:solidFill>
                <a:effectLst/>
                <a:latin typeface="+mn-lt"/>
                <a:cs typeface="Segoe UI"/>
              </a:rPr>
              <a:t>Now let’s look at the </a:t>
            </a:r>
            <a:r>
              <a:rPr lang="en-US" sz="1400" b="1" i="0" dirty="0">
                <a:solidFill>
                  <a:srgbClr val="161616"/>
                </a:solidFill>
                <a:effectLst/>
                <a:latin typeface="+mn-lt"/>
                <a:cs typeface="Segoe UI"/>
              </a:rPr>
              <a:t>3 stages </a:t>
            </a:r>
            <a:r>
              <a:rPr lang="en-US" sz="1400" b="0" i="0" dirty="0">
                <a:solidFill>
                  <a:srgbClr val="161616"/>
                </a:solidFill>
                <a:effectLst/>
                <a:latin typeface="+mn-lt"/>
                <a:cs typeface="Segoe UI"/>
              </a:rPr>
              <a:t>in a more </a:t>
            </a:r>
            <a:r>
              <a:rPr lang="en-US" sz="1400" b="1" i="0" dirty="0">
                <a:solidFill>
                  <a:srgbClr val="161616"/>
                </a:solidFill>
                <a:effectLst/>
                <a:latin typeface="+mn-lt"/>
                <a:cs typeface="Segoe UI"/>
              </a:rPr>
              <a:t>detail</a:t>
            </a:r>
            <a:r>
              <a:rPr lang="en-US" sz="1400" b="0" i="0" dirty="0">
                <a:solidFill>
                  <a:srgbClr val="161616"/>
                </a:solidFill>
                <a:effectLst/>
                <a:latin typeface="+mn-lt"/>
                <a:cs typeface="Segoe UI"/>
              </a:rPr>
              <a:t> – I want to emphasis this is an </a:t>
            </a:r>
            <a:r>
              <a:rPr lang="en-US" sz="1400" b="1" i="0" dirty="0">
                <a:solidFill>
                  <a:srgbClr val="161616"/>
                </a:solidFill>
                <a:effectLst/>
                <a:latin typeface="+mn-lt"/>
                <a:cs typeface="Segoe UI"/>
              </a:rPr>
              <a:t>iterative process and requires careful evaluation</a:t>
            </a:r>
            <a:r>
              <a:rPr lang="en-US" sz="1400" b="0" i="0" dirty="0">
                <a:solidFill>
                  <a:srgbClr val="161616"/>
                </a:solidFill>
                <a:effectLst/>
                <a:latin typeface="+mn-lt"/>
                <a:cs typeface="Segoe UI"/>
              </a:rPr>
              <a:t>.</a:t>
            </a:r>
          </a:p>
          <a:p>
            <a:endParaRPr lang="en-US" sz="1400" b="0" i="0" dirty="0">
              <a:solidFill>
                <a:srgbClr val="161616"/>
              </a:solidFill>
              <a:effectLst/>
              <a:latin typeface="+mn-lt"/>
              <a:cs typeface="Segoe UI"/>
            </a:endParaRPr>
          </a:p>
          <a:p>
            <a:r>
              <a:rPr lang="en-US" sz="1400" b="0" i="0" dirty="0">
                <a:solidFill>
                  <a:srgbClr val="161616"/>
                </a:solidFill>
                <a:effectLst/>
                <a:latin typeface="+mn-lt"/>
                <a:cs typeface="Segoe UI"/>
              </a:rPr>
              <a:t>1</a:t>
            </a:r>
            <a:r>
              <a:rPr lang="en-US" sz="1400" b="0" i="0" baseline="30000" dirty="0">
                <a:solidFill>
                  <a:srgbClr val="161616"/>
                </a:solidFill>
                <a:effectLst/>
                <a:latin typeface="+mn-lt"/>
                <a:cs typeface="Segoe UI"/>
              </a:rPr>
              <a:t>st</a:t>
            </a:r>
            <a:r>
              <a:rPr lang="en-US" sz="1400" b="0" i="0" dirty="0">
                <a:solidFill>
                  <a:srgbClr val="161616"/>
                </a:solidFill>
                <a:effectLst/>
                <a:latin typeface="+mn-lt"/>
                <a:cs typeface="Segoe UI"/>
              </a:rPr>
              <a:t> </a:t>
            </a:r>
            <a:r>
              <a:rPr lang="en-US" sz="1400" b="1" i="0" dirty="0">
                <a:solidFill>
                  <a:srgbClr val="161616"/>
                </a:solidFill>
                <a:effectLst/>
                <a:latin typeface="+mn-lt"/>
                <a:cs typeface="Segoe UI"/>
              </a:rPr>
              <a:t>ideation</a:t>
            </a:r>
            <a:r>
              <a:rPr lang="en-US" sz="1400" b="0" i="0" dirty="0">
                <a:solidFill>
                  <a:srgbClr val="161616"/>
                </a:solidFill>
                <a:effectLst/>
                <a:latin typeface="+mn-lt"/>
                <a:cs typeface="Segoe UI"/>
              </a:rPr>
              <a:t>: the </a:t>
            </a:r>
            <a:r>
              <a:rPr lang="en-US" sz="1400" b="1" i="0" dirty="0">
                <a:solidFill>
                  <a:srgbClr val="161616"/>
                </a:solidFill>
                <a:effectLst/>
                <a:latin typeface="+mn-lt"/>
                <a:cs typeface="Segoe UI"/>
              </a:rPr>
              <a:t>data</a:t>
            </a:r>
            <a:r>
              <a:rPr lang="en-US" sz="1400" b="0" i="0" dirty="0">
                <a:solidFill>
                  <a:srgbClr val="161616"/>
                </a:solidFill>
                <a:effectLst/>
                <a:latin typeface="+mn-lt"/>
                <a:cs typeface="Segoe UI"/>
              </a:rPr>
              <a:t> sources, </a:t>
            </a:r>
            <a:r>
              <a:rPr lang="en-US" sz="1400" b="1" i="0" dirty="0">
                <a:solidFill>
                  <a:srgbClr val="161616"/>
                </a:solidFill>
                <a:effectLst/>
                <a:latin typeface="+mn-lt"/>
                <a:cs typeface="Segoe UI"/>
              </a:rPr>
              <a:t>model selection</a:t>
            </a:r>
            <a:r>
              <a:rPr lang="en-US" sz="1400" b="0" i="0" dirty="0">
                <a:solidFill>
                  <a:srgbClr val="161616"/>
                </a:solidFill>
                <a:effectLst/>
                <a:latin typeface="+mn-lt"/>
                <a:cs typeface="Segoe UI"/>
              </a:rPr>
              <a:t>, p</a:t>
            </a:r>
            <a:r>
              <a:rPr lang="en-US" sz="1400" b="1" i="0" dirty="0">
                <a:solidFill>
                  <a:srgbClr val="161616"/>
                </a:solidFill>
                <a:effectLst/>
                <a:latin typeface="+mn-lt"/>
                <a:cs typeface="Segoe UI"/>
              </a:rPr>
              <a:t>rompt</a:t>
            </a:r>
            <a:r>
              <a:rPr lang="en-US" sz="1400" b="0" i="0" dirty="0">
                <a:solidFill>
                  <a:srgbClr val="161616"/>
                </a:solidFill>
                <a:effectLst/>
                <a:latin typeface="+mn-lt"/>
                <a:cs typeface="Segoe UI"/>
              </a:rPr>
              <a:t> engineering</a:t>
            </a:r>
          </a:p>
          <a:p>
            <a:r>
              <a:rPr lang="en-US" sz="1400" b="0" i="0" dirty="0">
                <a:solidFill>
                  <a:srgbClr val="161616"/>
                </a:solidFill>
                <a:effectLst/>
                <a:latin typeface="+mn-lt"/>
                <a:cs typeface="Segoe UI"/>
              </a:rPr>
              <a:t>2</a:t>
            </a:r>
            <a:r>
              <a:rPr lang="en-US" sz="1400" b="0" i="0" baseline="30000" dirty="0">
                <a:solidFill>
                  <a:srgbClr val="161616"/>
                </a:solidFill>
                <a:effectLst/>
                <a:latin typeface="+mn-lt"/>
                <a:cs typeface="Segoe UI"/>
              </a:rPr>
              <a:t>nd</a:t>
            </a:r>
            <a:r>
              <a:rPr lang="en-US" sz="1400" b="0" i="0" dirty="0">
                <a:solidFill>
                  <a:srgbClr val="161616"/>
                </a:solidFill>
                <a:effectLst/>
                <a:latin typeface="+mn-lt"/>
                <a:cs typeface="Segoe UI"/>
              </a:rPr>
              <a:t> </a:t>
            </a:r>
            <a:r>
              <a:rPr lang="en-US" sz="1400" b="1" i="0" dirty="0">
                <a:solidFill>
                  <a:srgbClr val="161616"/>
                </a:solidFill>
                <a:effectLst/>
                <a:latin typeface="+mn-lt"/>
                <a:cs typeface="Segoe UI"/>
              </a:rPr>
              <a:t>building</a:t>
            </a:r>
            <a:r>
              <a:rPr lang="en-US" sz="1400" b="0" i="0" dirty="0">
                <a:solidFill>
                  <a:srgbClr val="161616"/>
                </a:solidFill>
                <a:effectLst/>
                <a:latin typeface="+mn-lt"/>
                <a:cs typeface="Segoe UI"/>
              </a:rPr>
              <a:t> – run flows against </a:t>
            </a:r>
            <a:r>
              <a:rPr lang="en-US" sz="1400" b="1" i="0" dirty="0">
                <a:solidFill>
                  <a:srgbClr val="161616"/>
                </a:solidFill>
                <a:effectLst/>
                <a:latin typeface="+mn-lt"/>
                <a:cs typeface="Segoe UI"/>
              </a:rPr>
              <a:t>sample data</a:t>
            </a:r>
            <a:r>
              <a:rPr lang="en-US" sz="1400" b="0" i="0" dirty="0">
                <a:solidFill>
                  <a:srgbClr val="161616"/>
                </a:solidFill>
                <a:effectLst/>
                <a:latin typeface="+mn-lt"/>
                <a:cs typeface="Segoe UI"/>
              </a:rPr>
              <a:t>, </a:t>
            </a:r>
            <a:r>
              <a:rPr lang="en-US" sz="1400" b="1" i="0" dirty="0">
                <a:solidFill>
                  <a:srgbClr val="161616"/>
                </a:solidFill>
                <a:effectLst/>
                <a:latin typeface="+mn-lt"/>
                <a:cs typeface="Segoe UI"/>
              </a:rPr>
              <a:t>evaluate/modify prompts and tools</a:t>
            </a:r>
            <a:r>
              <a:rPr lang="en-US" sz="1400" b="0" i="0" dirty="0">
                <a:solidFill>
                  <a:srgbClr val="161616"/>
                </a:solidFill>
                <a:effectLst/>
                <a:latin typeface="+mn-lt"/>
                <a:cs typeface="Segoe UI"/>
              </a:rPr>
              <a:t>, </a:t>
            </a:r>
            <a:r>
              <a:rPr lang="en-US" sz="1400" b="1" i="0" dirty="0">
                <a:solidFill>
                  <a:srgbClr val="161616"/>
                </a:solidFill>
                <a:effectLst/>
                <a:latin typeface="+mn-lt"/>
                <a:cs typeface="Segoe UI"/>
              </a:rPr>
              <a:t>scale</a:t>
            </a:r>
            <a:r>
              <a:rPr lang="en-US" sz="1400" b="0" i="0" dirty="0">
                <a:solidFill>
                  <a:srgbClr val="161616"/>
                </a:solidFill>
                <a:effectLst/>
                <a:latin typeface="+mn-lt"/>
                <a:cs typeface="Segoe UI"/>
              </a:rPr>
              <a:t> data sources, </a:t>
            </a:r>
            <a:r>
              <a:rPr lang="en-US" sz="1400" b="1" i="0" dirty="0">
                <a:solidFill>
                  <a:srgbClr val="161616"/>
                </a:solidFill>
                <a:effectLst/>
                <a:latin typeface="+mn-lt"/>
                <a:cs typeface="Segoe UI"/>
              </a:rPr>
              <a:t>data chunking</a:t>
            </a:r>
            <a:r>
              <a:rPr lang="en-US" sz="1400" b="0" i="0" dirty="0">
                <a:solidFill>
                  <a:srgbClr val="161616"/>
                </a:solidFill>
                <a:effectLst/>
                <a:latin typeface="+mn-lt"/>
                <a:cs typeface="Segoe UI"/>
              </a:rPr>
              <a:t>, search </a:t>
            </a:r>
            <a:r>
              <a:rPr lang="en-US" sz="1400" b="1" i="0" dirty="0">
                <a:solidFill>
                  <a:srgbClr val="161616"/>
                </a:solidFill>
                <a:effectLst/>
                <a:latin typeface="+mn-lt"/>
                <a:cs typeface="Segoe UI"/>
              </a:rPr>
              <a:t>granularity</a:t>
            </a:r>
            <a:r>
              <a:rPr lang="en-US" sz="1400" b="0" i="0" dirty="0">
                <a:solidFill>
                  <a:srgbClr val="161616"/>
                </a:solidFill>
                <a:effectLst/>
                <a:latin typeface="+mn-lt"/>
                <a:cs typeface="Segoe UI"/>
              </a:rPr>
              <a:t>, </a:t>
            </a:r>
            <a:r>
              <a:rPr lang="en-AU" sz="1400" b="0" i="0" dirty="0">
                <a:solidFill>
                  <a:srgbClr val="161616"/>
                </a:solidFill>
                <a:effectLst/>
                <a:latin typeface="+mn-lt"/>
                <a:cs typeface="Segoe UI"/>
              </a:rPr>
              <a:t>made more </a:t>
            </a:r>
            <a:r>
              <a:rPr lang="en-AU" sz="1400" b="1" i="0" dirty="0">
                <a:solidFill>
                  <a:srgbClr val="161616"/>
                </a:solidFill>
                <a:effectLst/>
                <a:latin typeface="+mn-lt"/>
                <a:cs typeface="Segoe UI"/>
              </a:rPr>
              <a:t>challenging</a:t>
            </a:r>
            <a:r>
              <a:rPr lang="en-AU" sz="1400" b="0" i="0" dirty="0">
                <a:solidFill>
                  <a:srgbClr val="161616"/>
                </a:solidFill>
                <a:effectLst/>
                <a:latin typeface="+mn-lt"/>
                <a:cs typeface="Segoe UI"/>
              </a:rPr>
              <a:t> as you’re working with </a:t>
            </a:r>
            <a:r>
              <a:rPr lang="en-AU" sz="1400" b="1" i="0" dirty="0">
                <a:solidFill>
                  <a:srgbClr val="161616"/>
                </a:solidFill>
                <a:effectLst/>
                <a:latin typeface="Helvetica Neue" panose="02000503000000020004" pitchFamily="2" charset="0"/>
                <a:cs typeface="Segoe UI"/>
              </a:rPr>
              <a:t>G</a:t>
            </a:r>
            <a:r>
              <a:rPr lang="en-AU" sz="1400" b="1" dirty="0">
                <a:effectLst/>
                <a:latin typeface="Helvetica Neue" panose="02000503000000020004" pitchFamily="2" charset="0"/>
              </a:rPr>
              <a:t>enerative AI</a:t>
            </a:r>
            <a:endParaRPr lang="en-US" sz="1400" b="1" i="0" dirty="0">
              <a:solidFill>
                <a:srgbClr val="161616"/>
              </a:solidFill>
              <a:effectLst/>
              <a:latin typeface="+mn-lt"/>
              <a:cs typeface="Segoe UI"/>
            </a:endParaRPr>
          </a:p>
          <a:p>
            <a:pPr marL="498732" lvl="1" indent="-285750">
              <a:buFont typeface="Arial" panose="020B0604020202020204" pitchFamily="34" charset="0"/>
              <a:buChar char="•"/>
            </a:pPr>
            <a:r>
              <a:rPr lang="en-US" sz="1400" b="0" i="0" dirty="0">
                <a:solidFill>
                  <a:srgbClr val="161616"/>
                </a:solidFill>
                <a:effectLst/>
                <a:latin typeface="+mn-lt"/>
                <a:cs typeface="Segoe UI"/>
              </a:rPr>
              <a:t>Evaluate evaluate, evaluate</a:t>
            </a:r>
          </a:p>
          <a:p>
            <a:pPr marL="498732" lvl="1" indent="-285750">
              <a:buFont typeface="Arial" panose="020B0604020202020204" pitchFamily="34" charset="0"/>
              <a:buChar char="•"/>
            </a:pPr>
            <a:r>
              <a:rPr lang="en-US" sz="1400" b="0" i="0" dirty="0">
                <a:solidFill>
                  <a:srgbClr val="161616"/>
                </a:solidFill>
                <a:effectLst/>
                <a:latin typeface="+mn-lt"/>
                <a:cs typeface="Segoe UI"/>
              </a:rPr>
              <a:t>critical to understand how LLM App are being used in the real-world, </a:t>
            </a:r>
            <a:r>
              <a:rPr lang="en-AU" sz="1400" b="0" i="0" dirty="0">
                <a:effectLst/>
                <a:latin typeface="+mn-lt"/>
              </a:rPr>
              <a:t>CI/CD pipelines, A/B testing, and model selection.</a:t>
            </a:r>
            <a:endParaRPr lang="en-US" sz="1400" b="0" i="0" dirty="0">
              <a:solidFill>
                <a:srgbClr val="161616"/>
              </a:solidFill>
              <a:effectLst/>
              <a:latin typeface="+mn-lt"/>
              <a:cs typeface="Segoe UI"/>
            </a:endParaRPr>
          </a:p>
          <a:p>
            <a:pPr marL="498732" lvl="1" indent="-285750">
              <a:buFont typeface="Arial" panose="020B0604020202020204" pitchFamily="34" charset="0"/>
              <a:buChar char="•"/>
            </a:pPr>
            <a:r>
              <a:rPr lang="en-US" sz="1400" b="0" i="0" dirty="0">
                <a:solidFill>
                  <a:srgbClr val="161616"/>
                </a:solidFill>
                <a:effectLst/>
                <a:latin typeface="+mn-lt"/>
                <a:cs typeface="Segoe UI"/>
              </a:rPr>
              <a:t>Area of ongoing research – I’m going to show an example of using AI to evaluate AI performance</a:t>
            </a:r>
          </a:p>
          <a:p>
            <a:r>
              <a:rPr lang="en-US" sz="1400" b="0" i="0" dirty="0">
                <a:solidFill>
                  <a:srgbClr val="161616"/>
                </a:solidFill>
                <a:effectLst/>
                <a:latin typeface="+mn-lt"/>
                <a:cs typeface="Segoe UI"/>
              </a:rPr>
              <a:t>3</a:t>
            </a:r>
            <a:r>
              <a:rPr lang="en-US" sz="1400" b="0" i="0" baseline="30000" dirty="0">
                <a:solidFill>
                  <a:srgbClr val="161616"/>
                </a:solidFill>
                <a:effectLst/>
                <a:latin typeface="+mn-lt"/>
                <a:cs typeface="Segoe UI"/>
              </a:rPr>
              <a:t>rd</a:t>
            </a:r>
            <a:r>
              <a:rPr lang="en-US" sz="1400" b="0" i="0" dirty="0">
                <a:solidFill>
                  <a:srgbClr val="161616"/>
                </a:solidFill>
                <a:effectLst/>
                <a:latin typeface="+mn-lt"/>
                <a:cs typeface="Segoe UI"/>
              </a:rPr>
              <a:t> </a:t>
            </a:r>
            <a:r>
              <a:rPr lang="en-US" sz="1400" b="1" i="0" dirty="0">
                <a:solidFill>
                  <a:srgbClr val="161616"/>
                </a:solidFill>
                <a:effectLst/>
                <a:latin typeface="+mn-lt"/>
                <a:cs typeface="Segoe UI"/>
              </a:rPr>
              <a:t>deploying</a:t>
            </a:r>
            <a:r>
              <a:rPr lang="en-US" sz="1400" b="0" i="0" dirty="0">
                <a:solidFill>
                  <a:srgbClr val="161616"/>
                </a:solidFill>
                <a:effectLst/>
                <a:latin typeface="+mn-lt"/>
                <a:cs typeface="Segoe UI"/>
              </a:rPr>
              <a:t> and </a:t>
            </a:r>
            <a:r>
              <a:rPr lang="en-US" sz="1400" b="1" i="0" dirty="0">
                <a:solidFill>
                  <a:srgbClr val="161616"/>
                </a:solidFill>
                <a:effectLst/>
                <a:latin typeface="+mn-lt"/>
                <a:cs typeface="Segoe UI"/>
              </a:rPr>
              <a:t>scaling</a:t>
            </a:r>
            <a:r>
              <a:rPr lang="en-US" sz="1400" b="0" i="0" dirty="0">
                <a:solidFill>
                  <a:srgbClr val="161616"/>
                </a:solidFill>
                <a:effectLst/>
                <a:latin typeface="+mn-lt"/>
                <a:cs typeface="Segoe UI"/>
              </a:rPr>
              <a:t> endpoints, add </a:t>
            </a:r>
            <a:r>
              <a:rPr lang="en-US" sz="1400" b="1" i="0" dirty="0">
                <a:solidFill>
                  <a:srgbClr val="161616"/>
                </a:solidFill>
                <a:effectLst/>
                <a:latin typeface="+mn-lt"/>
                <a:cs typeface="Segoe UI"/>
              </a:rPr>
              <a:t>monitoring</a:t>
            </a:r>
            <a:r>
              <a:rPr lang="en-US" sz="1400" b="0" i="0" dirty="0">
                <a:solidFill>
                  <a:srgbClr val="161616"/>
                </a:solidFill>
                <a:effectLst/>
                <a:latin typeface="+mn-lt"/>
                <a:cs typeface="Segoe UI"/>
              </a:rPr>
              <a:t> and </a:t>
            </a:r>
            <a:r>
              <a:rPr lang="en-US" sz="1400" b="1" i="0" dirty="0">
                <a:solidFill>
                  <a:srgbClr val="161616"/>
                </a:solidFill>
                <a:effectLst/>
                <a:latin typeface="+mn-lt"/>
                <a:cs typeface="Segoe UI"/>
              </a:rPr>
              <a:t>alerts</a:t>
            </a:r>
            <a:r>
              <a:rPr lang="en-US" sz="1400" b="0" i="0" dirty="0">
                <a:solidFill>
                  <a:srgbClr val="161616"/>
                </a:solidFill>
                <a:effectLst/>
                <a:latin typeface="+mn-lt"/>
                <a:cs typeface="Segoe UI"/>
              </a:rPr>
              <a:t> and </a:t>
            </a:r>
            <a:r>
              <a:rPr lang="en-US" sz="1400" b="1" i="0" dirty="0">
                <a:solidFill>
                  <a:srgbClr val="161616"/>
                </a:solidFill>
                <a:effectLst/>
                <a:latin typeface="+mn-lt"/>
                <a:cs typeface="Segoe UI"/>
              </a:rPr>
              <a:t>integrate</a:t>
            </a:r>
            <a:r>
              <a:rPr lang="en-US" sz="1400" b="0" i="0" dirty="0">
                <a:solidFill>
                  <a:srgbClr val="161616"/>
                </a:solidFill>
                <a:effectLst/>
                <a:latin typeface="+mn-lt"/>
                <a:cs typeface="Segoe UI"/>
              </a:rPr>
              <a:t> those </a:t>
            </a:r>
            <a:r>
              <a:rPr lang="en-US" sz="1400" b="1" i="0" dirty="0">
                <a:solidFill>
                  <a:srgbClr val="161616"/>
                </a:solidFill>
                <a:effectLst/>
                <a:latin typeface="+mn-lt"/>
                <a:cs typeface="Segoe UI"/>
              </a:rPr>
              <a:t>endpoints</a:t>
            </a:r>
            <a:r>
              <a:rPr lang="en-US" sz="1400" b="0" i="0" dirty="0">
                <a:solidFill>
                  <a:srgbClr val="161616"/>
                </a:solidFill>
                <a:effectLst/>
                <a:latin typeface="+mn-lt"/>
                <a:cs typeface="Segoe UI"/>
              </a:rPr>
              <a:t> into your </a:t>
            </a:r>
            <a:r>
              <a:rPr lang="en-US" sz="1400" b="1" i="0" dirty="0">
                <a:solidFill>
                  <a:srgbClr val="161616"/>
                </a:solidFill>
                <a:effectLst/>
                <a:latin typeface="+mn-lt"/>
                <a:cs typeface="Segoe UI"/>
              </a:rPr>
              <a:t>applications for real-world use</a:t>
            </a:r>
            <a:r>
              <a:rPr lang="en-US" sz="1400" b="0" i="0" dirty="0">
                <a:solidFill>
                  <a:srgbClr val="161616"/>
                </a:solidFill>
                <a:effectLst/>
                <a:latin typeface="+mn-lt"/>
                <a:cs typeface="Segoe UI"/>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8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panose="020B0502040204020203" pitchFamily="34" charset="0"/>
                <a:cs typeface="Segoe UI" panose="020B0502040204020203" pitchFamily="34" charset="0"/>
              </a:rPr>
              <a:t>So, in </a:t>
            </a:r>
            <a:r>
              <a:rPr lang="en-US" sz="1400" b="1" dirty="0">
                <a:latin typeface="Segoe UI" panose="020B0502040204020203" pitchFamily="34" charset="0"/>
                <a:cs typeface="Segoe UI" panose="020B0502040204020203" pitchFamily="34" charset="0"/>
              </a:rPr>
              <a:t>support</a:t>
            </a:r>
            <a:r>
              <a:rPr lang="en-US" sz="1400" dirty="0">
                <a:latin typeface="Segoe UI" panose="020B0502040204020203" pitchFamily="34" charset="0"/>
                <a:cs typeface="Segoe UI" panose="020B0502040204020203" pitchFamily="34" charset="0"/>
              </a:rPr>
              <a:t> of the LLM App </a:t>
            </a:r>
            <a:r>
              <a:rPr lang="en-US" sz="1400" b="1" dirty="0">
                <a:latin typeface="Segoe UI" panose="020B0502040204020203" pitchFamily="34" charset="0"/>
                <a:cs typeface="Segoe UI" panose="020B0502040204020203" pitchFamily="34" charset="0"/>
              </a:rPr>
              <a:t>lifecycle</a:t>
            </a:r>
            <a:r>
              <a:rPr lang="en-US" sz="1400" dirty="0">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We are building out </a:t>
            </a:r>
            <a:r>
              <a:rPr lang="en-US" sz="1400" b="1" dirty="0">
                <a:latin typeface="Segoe UI" panose="020B0502040204020203" pitchFamily="34" charset="0"/>
                <a:cs typeface="Segoe UI" panose="020B0502040204020203" pitchFamily="34" charset="0"/>
              </a:rPr>
              <a:t>platform, tooling, frameworks</a:t>
            </a:r>
            <a:r>
              <a:rPr lang="en-US" sz="1400" dirty="0">
                <a:latin typeface="Segoe UI" panose="020B0502040204020203" pitchFamily="34" charset="0"/>
                <a:cs typeface="Segoe UI" panose="020B0502040204020203" pitchFamily="34" charset="0"/>
              </a:rPr>
              <a:t> support</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Make it </a:t>
            </a:r>
            <a:r>
              <a:rPr lang="en-US" sz="1400" b="1" dirty="0">
                <a:latin typeface="Segoe UI" panose="020B0502040204020203" pitchFamily="34" charset="0"/>
                <a:cs typeface="Segoe UI" panose="020B0502040204020203" pitchFamily="34" charset="0"/>
              </a:rPr>
              <a:t>easier</a:t>
            </a:r>
            <a:r>
              <a:rPr lang="en-US" sz="1400" dirty="0">
                <a:latin typeface="Segoe UI" panose="020B0502040204020203" pitchFamily="34" charset="0"/>
                <a:cs typeface="Segoe UI" panose="020B0502040204020203" pitchFamily="34" charset="0"/>
              </a:rPr>
              <a:t> to build LLM apps</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AI Studio provides</a:t>
            </a:r>
          </a:p>
          <a:p>
            <a:pPr marL="171450" indent="-171450">
              <a:buFont typeface="Arial" panose="020B0604020202020204" pitchFamily="34" charset="0"/>
              <a:buChar char="•"/>
            </a:pPr>
            <a:r>
              <a:rPr lang="en-US" sz="1400" b="1" dirty="0">
                <a:latin typeface="Segoe UI" panose="020B0502040204020203" pitchFamily="34" charset="0"/>
                <a:cs typeface="Segoe UI" panose="020B0502040204020203" pitchFamily="34" charset="0"/>
              </a:rPr>
              <a:t>1000s of models</a:t>
            </a:r>
          </a:p>
          <a:p>
            <a:pPr marL="171450" indent="-171450" algn="l">
              <a:buFont typeface="Arial" panose="020B0604020202020204" pitchFamily="34" charset="0"/>
              <a:buChar char="•"/>
            </a:pPr>
            <a:r>
              <a:rPr lang="en-AU" sz="1400" b="1" i="0" dirty="0">
                <a:effectLst/>
                <a:latin typeface="Segoe UI" panose="020B0502040204020203" pitchFamily="34" charset="0"/>
                <a:cs typeface="Segoe UI" panose="020B0502040204020203" pitchFamily="34" charset="0"/>
              </a:rPr>
              <a:t>ground models </a:t>
            </a:r>
            <a:r>
              <a:rPr lang="en-AU" sz="1400" b="0" i="0" dirty="0">
                <a:effectLst/>
                <a:latin typeface="Segoe UI" panose="020B0502040204020203" pitchFamily="34" charset="0"/>
                <a:cs typeface="Segoe UI" panose="020B0502040204020203" pitchFamily="34" charset="0"/>
              </a:rPr>
              <a:t>on your </a:t>
            </a:r>
            <a:r>
              <a:rPr lang="en-AU" sz="1400" b="1" i="0" dirty="0">
                <a:effectLst/>
                <a:latin typeface="Segoe UI" panose="020B0502040204020203" pitchFamily="34" charset="0"/>
                <a:cs typeface="Segoe UI" panose="020B0502040204020203" pitchFamily="34" charset="0"/>
              </a:rPr>
              <a:t>structured</a:t>
            </a:r>
            <a:r>
              <a:rPr lang="en-AU" sz="1400" b="0" i="0" dirty="0">
                <a:effectLst/>
                <a:latin typeface="Segoe UI" panose="020B0502040204020203" pitchFamily="34" charset="0"/>
                <a:cs typeface="Segoe UI" panose="020B0502040204020203" pitchFamily="34" charset="0"/>
              </a:rPr>
              <a:t>, </a:t>
            </a:r>
            <a:r>
              <a:rPr lang="en-AU" sz="1400" b="1" i="0" dirty="0">
                <a:effectLst/>
                <a:latin typeface="Segoe UI" panose="020B0502040204020203" pitchFamily="34" charset="0"/>
                <a:cs typeface="Segoe UI" panose="020B0502040204020203" pitchFamily="34" charset="0"/>
              </a:rPr>
              <a:t>unstructured</a:t>
            </a:r>
            <a:r>
              <a:rPr lang="en-AU" sz="1400" b="0" i="0" dirty="0">
                <a:effectLst/>
                <a:latin typeface="Segoe UI" panose="020B0502040204020203" pitchFamily="34" charset="0"/>
                <a:cs typeface="Segoe UI" panose="020B0502040204020203" pitchFamily="34" charset="0"/>
              </a:rPr>
              <a:t>, and </a:t>
            </a:r>
            <a:r>
              <a:rPr lang="en-AU" sz="1400" b="1" i="0" dirty="0">
                <a:effectLst/>
                <a:latin typeface="Segoe UI" panose="020B0502040204020203" pitchFamily="34" charset="0"/>
                <a:cs typeface="Segoe UI" panose="020B0502040204020203" pitchFamily="34" charset="0"/>
              </a:rPr>
              <a:t>real-time data</a:t>
            </a:r>
            <a:r>
              <a:rPr lang="en-AU" sz="1400" b="0" i="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sz="1400" b="1" dirty="0">
                <a:latin typeface="Segoe UI" panose="020B0502040204020203" pitchFamily="34" charset="0"/>
                <a:cs typeface="Segoe UI" panose="020B0502040204020203" pitchFamily="34" charset="0"/>
              </a:rPr>
              <a:t>Tools for prompt engineering and evaluation</a:t>
            </a:r>
          </a:p>
          <a:p>
            <a:pPr marL="171450" indent="-171450">
              <a:buFont typeface="Arial" panose="020B0604020202020204" pitchFamily="34" charset="0"/>
              <a:buChar char="•"/>
            </a:pPr>
            <a:r>
              <a:rPr lang="en-US" sz="1400" b="1" dirty="0">
                <a:latin typeface="Segoe UI" panose="020B0502040204020203" pitchFamily="34" charset="0"/>
                <a:cs typeface="Segoe UI" panose="020B0502040204020203" pitchFamily="34" charset="0"/>
              </a:rPr>
              <a:t>Safety and continuous monitoring</a:t>
            </a:r>
          </a:p>
          <a:p>
            <a:pPr marL="171450" indent="-171450">
              <a:buFont typeface="Arial" panose="020B0604020202020204" pitchFamily="34" charset="0"/>
              <a:buChar char="•"/>
            </a:pPr>
            <a:r>
              <a:rPr lang="en-US" sz="1400" b="1" dirty="0">
                <a:latin typeface="Segoe UI" panose="020B0502040204020203" pitchFamily="34" charset="0"/>
                <a:cs typeface="Segoe UI" panose="020B0502040204020203" pitchFamily="34" charset="0"/>
              </a:rPr>
              <a:t>Playground for experimenting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42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RK451So, what is prompt flow?</a:t>
            </a:r>
          </a:p>
          <a:p>
            <a:endParaRPr lang="en-US" sz="1400" dirty="0"/>
          </a:p>
          <a:p>
            <a:pPr marL="285750" indent="-285750">
              <a:buFontTx/>
              <a:buChar char="-"/>
            </a:pPr>
            <a:r>
              <a:rPr lang="en-US" sz="1400" b="1" dirty="0"/>
              <a:t>Low code, but extensible, to simplifying building LLM apps</a:t>
            </a:r>
          </a:p>
          <a:p>
            <a:pPr marL="285750" indent="-285750">
              <a:buFontTx/>
              <a:buChar char="-"/>
            </a:pPr>
            <a:endParaRPr lang="en-US" sz="1400" b="1" dirty="0"/>
          </a:p>
          <a:p>
            <a:pPr marL="285750" indent="-285750">
              <a:buFontTx/>
              <a:buChar char="-"/>
            </a:pPr>
            <a:r>
              <a:rPr lang="en-US" sz="1400" b="1" dirty="0"/>
              <a:t>Executable flows linking models, prompts, tools</a:t>
            </a:r>
          </a:p>
          <a:p>
            <a:pPr marL="285750" indent="-285750">
              <a:buFontTx/>
              <a:buChar char="-"/>
            </a:pPr>
            <a:r>
              <a:rPr lang="en-US" sz="1400" b="1" dirty="0"/>
              <a:t>Debugging and collaboration, source and version control</a:t>
            </a:r>
          </a:p>
          <a:p>
            <a:pPr marL="285750" indent="-285750">
              <a:buFontTx/>
              <a:buChar char="-"/>
            </a:pPr>
            <a:r>
              <a:rPr lang="en-US" sz="1400" b="1" dirty="0"/>
              <a:t>Create variants and compare performance</a:t>
            </a:r>
          </a:p>
          <a:p>
            <a:pPr marL="285750" indent="-285750">
              <a:buFontTx/>
              <a:buChar char="-"/>
            </a:pPr>
            <a:r>
              <a:rPr lang="en-US" sz="1400" b="1" dirty="0"/>
              <a:t>Deploy real-time endpoints</a:t>
            </a:r>
          </a:p>
        </p:txBody>
      </p:sp>
      <p:sp>
        <p:nvSpPr>
          <p:cNvPr id="4" name="Slide Number Placeholder 3"/>
          <p:cNvSpPr>
            <a:spLocks noGrp="1"/>
          </p:cNvSpPr>
          <p:nvPr>
            <p:ph type="sldNum" sz="quarter" idx="5"/>
          </p:nvPr>
        </p:nvSpPr>
        <p:spPr/>
        <p:txBody>
          <a:bodyPr/>
          <a:lstStyle/>
          <a:p>
            <a:fld id="{45C531BE-6196-4ADB-A442-A3E0195411CD}" type="slidenum">
              <a:rPr lang="en-US" smtClean="0"/>
              <a:t>8</a:t>
            </a:fld>
            <a:endParaRPr lang="en-US"/>
          </a:p>
        </p:txBody>
      </p:sp>
    </p:spTree>
    <p:extLst>
      <p:ext uri="{BB962C8B-B14F-4D97-AF65-F5344CB8AC3E}">
        <p14:creationId xmlns:p14="http://schemas.microsoft.com/office/powerpoint/2010/main" val="2557673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panose="020B0502040204020203" pitchFamily="34" charset="0"/>
                <a:cs typeface="Segoe UI" panose="020B0502040204020203" pitchFamily="34" charset="0"/>
              </a:rPr>
              <a:t>One of the keys to successful LLM app is context. I want to talk about two approaches to adding context to LLM apps.</a:t>
            </a:r>
          </a:p>
          <a:p>
            <a:endParaRPr lang="en-US" sz="1400" dirty="0">
              <a:latin typeface="Segoe UI" panose="020B0502040204020203" pitchFamily="34" charset="0"/>
              <a:cs typeface="Segoe UI" panose="020B0502040204020203" pitchFamily="34" charset="0"/>
            </a:endParaRPr>
          </a:p>
          <a:p>
            <a:pPr marL="171450" indent="-171450">
              <a:buFontTx/>
              <a:buChar char="-"/>
            </a:pPr>
            <a:r>
              <a:rPr lang="en-US" sz="1400" dirty="0">
                <a:latin typeface="Segoe UI" panose="020B0502040204020203" pitchFamily="34" charset="0"/>
                <a:cs typeface="Segoe UI" panose="020B0502040204020203" pitchFamily="34" charset="0"/>
              </a:rPr>
              <a:t>You can</a:t>
            </a:r>
            <a:r>
              <a:rPr lang="en-US" sz="1400" b="1" dirty="0">
                <a:latin typeface="Segoe UI" panose="020B0502040204020203" pitchFamily="34" charset="0"/>
                <a:cs typeface="Segoe UI" panose="020B0502040204020203" pitchFamily="34" charset="0"/>
              </a:rPr>
              <a:t> fine tune</a:t>
            </a:r>
            <a:r>
              <a:rPr lang="en-US" sz="1400" dirty="0">
                <a:latin typeface="Segoe UI" panose="020B0502040204020203" pitchFamily="34" charset="0"/>
                <a:cs typeface="Segoe UI" panose="020B0502040204020203" pitchFamily="34" charset="0"/>
              </a:rPr>
              <a:t>: More </a:t>
            </a:r>
            <a:r>
              <a:rPr lang="en-US" sz="1400" b="1" dirty="0">
                <a:latin typeface="Segoe UI" panose="020B0502040204020203" pitchFamily="34" charset="0"/>
                <a:cs typeface="Segoe UI" panose="020B0502040204020203" pitchFamily="34" charset="0"/>
              </a:rPr>
              <a:t>complex</a:t>
            </a:r>
            <a:r>
              <a:rPr lang="en-US" sz="1400" dirty="0">
                <a:latin typeface="Segoe UI" panose="020B0502040204020203" pitchFamily="34" charset="0"/>
                <a:cs typeface="Segoe UI" panose="020B0502040204020203" pitchFamily="34" charset="0"/>
              </a:rPr>
              <a:t>, more </a:t>
            </a:r>
            <a:r>
              <a:rPr lang="en-US" sz="1400" b="1" dirty="0">
                <a:latin typeface="Segoe UI" panose="020B0502040204020203" pitchFamily="34" charset="0"/>
                <a:cs typeface="Segoe UI" panose="020B0502040204020203" pitchFamily="34" charset="0"/>
              </a:rPr>
              <a:t>upfront expensive</a:t>
            </a:r>
            <a:r>
              <a:rPr lang="en-US" sz="1400" dirty="0">
                <a:latin typeface="Segoe UI" panose="020B0502040204020203" pitchFamily="34" charset="0"/>
                <a:cs typeface="Segoe UI" panose="020B0502040204020203" pitchFamily="34" charset="0"/>
              </a:rPr>
              <a:t>, greater </a:t>
            </a:r>
            <a:r>
              <a:rPr lang="en-US" sz="1400" b="1" dirty="0">
                <a:latin typeface="Segoe UI" panose="020B0502040204020203" pitchFamily="34" charset="0"/>
                <a:cs typeface="Segoe UI" panose="020B0502040204020203" pitchFamily="34" charset="0"/>
              </a:rPr>
              <a:t>skills</a:t>
            </a:r>
            <a:r>
              <a:rPr lang="en-US" sz="1400" dirty="0">
                <a:latin typeface="Segoe UI" panose="020B0502040204020203" pitchFamily="34" charset="0"/>
                <a:cs typeface="Segoe UI" panose="020B0502040204020203" pitchFamily="34" charset="0"/>
              </a:rPr>
              <a:t> required</a:t>
            </a:r>
          </a:p>
          <a:p>
            <a:pPr marL="171450" indent="-171450">
              <a:buFontTx/>
              <a:buChar char="-"/>
            </a:pPr>
            <a:r>
              <a:rPr lang="en-US" sz="1400" dirty="0">
                <a:latin typeface="Segoe UI" panose="020B0502040204020203" pitchFamily="34" charset="0"/>
                <a:cs typeface="Segoe UI" panose="020B0502040204020203" pitchFamily="34" charset="0"/>
              </a:rPr>
              <a:t>Now the more popular approach is to </a:t>
            </a:r>
            <a:r>
              <a:rPr lang="en-US" sz="1400" b="1" dirty="0">
                <a:latin typeface="Segoe UI" panose="020B0502040204020203" pitchFamily="34" charset="0"/>
                <a:cs typeface="Segoe UI" panose="020B0502040204020203" pitchFamily="34" charset="0"/>
              </a:rPr>
              <a:t>augment</a:t>
            </a:r>
            <a:r>
              <a:rPr lang="en-US" sz="1400" dirty="0">
                <a:latin typeface="Segoe UI" panose="020B0502040204020203" pitchFamily="34" charset="0"/>
                <a:cs typeface="Segoe UI" panose="020B0502040204020203" pitchFamily="34" charset="0"/>
              </a:rPr>
              <a:t> a </a:t>
            </a:r>
            <a:r>
              <a:rPr lang="en-US" sz="1400" b="1" dirty="0">
                <a:latin typeface="Segoe UI" panose="020B0502040204020203" pitchFamily="34" charset="0"/>
                <a:cs typeface="Segoe UI" panose="020B0502040204020203" pitchFamily="34" charset="0"/>
              </a:rPr>
              <a:t>prompt with addition context </a:t>
            </a:r>
            <a:r>
              <a:rPr lang="en-US" sz="1400" dirty="0">
                <a:latin typeface="Segoe UI" panose="020B0502040204020203" pitchFamily="34" charset="0"/>
                <a:cs typeface="Segoe UI" panose="020B0502040204020203" pitchFamily="34" charset="0"/>
              </a:rPr>
              <a:t>using the </a:t>
            </a:r>
            <a:r>
              <a:rPr lang="en-US" sz="1400" b="1" dirty="0">
                <a:latin typeface="Segoe UI" panose="020B0502040204020203" pitchFamily="34" charset="0"/>
                <a:cs typeface="Segoe UI" panose="020B0502040204020203" pitchFamily="34" charset="0"/>
              </a:rPr>
              <a:t>RAG</a:t>
            </a:r>
            <a:r>
              <a:rPr lang="en-US" sz="1400" dirty="0">
                <a:latin typeface="Segoe UI" panose="020B0502040204020203" pitchFamily="34" charset="0"/>
                <a:cs typeface="Segoe UI" panose="020B0502040204020203" pitchFamily="34" charset="0"/>
              </a:rPr>
              <a:t> pattern</a:t>
            </a:r>
          </a:p>
          <a:p>
            <a:pPr marL="384432" lvl="1" indent="-171450">
              <a:buFontTx/>
              <a:buChar char="-"/>
            </a:pPr>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At a high level, this is the basic architecture of a RAG application</a:t>
            </a:r>
          </a:p>
          <a:p>
            <a:pPr marL="171450" indent="-171450">
              <a:buFontTx/>
              <a:buChar char="-"/>
            </a:pPr>
            <a:r>
              <a:rPr lang="en-US" sz="1400" dirty="0">
                <a:latin typeface="Segoe UI" panose="020B0502040204020203" pitchFamily="34" charset="0"/>
                <a:cs typeface="Segoe UI" panose="020B0502040204020203" pitchFamily="34" charset="0"/>
              </a:rPr>
              <a:t>This slide has builds: User question -&gt; Retrieve over knowledge base. -&gt; Augment the prompt - Generate the response</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This is a very </a:t>
            </a:r>
            <a:r>
              <a:rPr lang="en-US" sz="1400" b="1" dirty="0">
                <a:latin typeface="Segoe UI" panose="020B0502040204020203" pitchFamily="34" charset="0"/>
                <a:cs typeface="Segoe UI" panose="020B0502040204020203" pitchFamily="34" charset="0"/>
              </a:rPr>
              <a:t>idealized</a:t>
            </a:r>
            <a:r>
              <a:rPr lang="en-US" sz="1400" dirty="0">
                <a:latin typeface="Segoe UI" panose="020B0502040204020203" pitchFamily="34" charset="0"/>
                <a:cs typeface="Segoe UI" panose="020B0502040204020203" pitchFamily="34" charset="0"/>
              </a:rPr>
              <a:t> example of </a:t>
            </a:r>
            <a:r>
              <a:rPr lang="en-US" sz="1400" b="1" dirty="0">
                <a:latin typeface="Segoe UI" panose="020B0502040204020203" pitchFamily="34" charset="0"/>
                <a:cs typeface="Segoe UI" panose="020B0502040204020203" pitchFamily="34" charset="0"/>
              </a:rPr>
              <a:t>RAG</a:t>
            </a:r>
            <a:r>
              <a:rPr lang="en-US" sz="1400" dirty="0">
                <a:latin typeface="Segoe UI" panose="020B0502040204020203" pitchFamily="34" charset="0"/>
                <a:cs typeface="Segoe UI" panose="020B0502040204020203" pitchFamily="34" charset="0"/>
              </a:rPr>
              <a:t> as it’s like to be way more </a:t>
            </a:r>
            <a:r>
              <a:rPr lang="en-US" sz="1400" b="1" dirty="0">
                <a:latin typeface="Segoe UI" panose="020B0502040204020203" pitchFamily="34" charset="0"/>
                <a:cs typeface="Segoe UI" panose="020B0502040204020203" pitchFamily="34" charset="0"/>
              </a:rPr>
              <a:t>complex</a:t>
            </a:r>
          </a:p>
          <a:p>
            <a:pPr marL="171450" indent="-171450">
              <a:buFont typeface="Arial" panose="020B0604020202020204" pitchFamily="34" charset="0"/>
              <a:buChar char="•"/>
            </a:pPr>
            <a:endParaRPr lang="en-US" sz="1400" b="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400" b="1" dirty="0">
                <a:latin typeface="Segoe UI" panose="020B0502040204020203" pitchFamily="34" charset="0"/>
                <a:cs typeface="Segoe UI" panose="020B0502040204020203" pitchFamily="34" charset="0"/>
              </a:rPr>
              <a:t>customer intent extraction, chat or support, Prompt rewriting, </a:t>
            </a:r>
            <a:r>
              <a:rPr lang="en-AU" sz="1400" b="1" dirty="0">
                <a:effectLst/>
                <a:latin typeface="Segoe UI" panose="020B0502040204020203" pitchFamily="34" charset="0"/>
                <a:cs typeface="Segoe UI" panose="020B0502040204020203" pitchFamily="34" charset="0"/>
              </a:rPr>
              <a:t>chaining </a:t>
            </a:r>
            <a:r>
              <a:rPr lang="en-AU" sz="1400" dirty="0">
                <a:effectLst/>
                <a:latin typeface="Segoe UI" panose="020B0502040204020203" pitchFamily="34" charset="0"/>
                <a:cs typeface="Segoe UI" panose="020B0502040204020203" pitchFamily="34" charset="0"/>
              </a:rPr>
              <a:t> </a:t>
            </a:r>
            <a:r>
              <a:rPr lang="en-AU" sz="1400" b="1" dirty="0">
                <a:effectLst/>
                <a:latin typeface="Segoe UI" panose="020B0502040204020203" pitchFamily="34" charset="0"/>
                <a:cs typeface="Segoe UI" panose="020B0502040204020203" pitchFamily="34" charset="0"/>
              </a:rPr>
              <a:t>models, safeguards for best</a:t>
            </a:r>
            <a:r>
              <a:rPr lang="en-AU" sz="1400" dirty="0">
                <a:effectLst/>
                <a:latin typeface="Segoe UI" panose="020B0502040204020203" pitchFamily="34" charset="0"/>
                <a:cs typeface="Segoe UI" panose="020B0502040204020203" pitchFamily="34" charset="0"/>
              </a:rPr>
              <a:t> output..</a:t>
            </a:r>
          </a:p>
        </p:txBody>
      </p:sp>
      <p:sp>
        <p:nvSpPr>
          <p:cNvPr id="4" name="Slide Number Placeholder 3"/>
          <p:cNvSpPr>
            <a:spLocks noGrp="1"/>
          </p:cNvSpPr>
          <p:nvPr>
            <p:ph type="sldNum" sz="quarter" idx="5"/>
          </p:nvPr>
        </p:nvSpPr>
        <p:spPr/>
        <p:txBody>
          <a:bodyPr/>
          <a:lstStyle/>
          <a:p>
            <a:fld id="{36F3CBA4-B7A3-4592-8447-253D7FA6697C}" type="slidenum">
              <a:rPr lang="en-US" smtClean="0"/>
              <a:t>9</a:t>
            </a:fld>
            <a:endParaRPr lang="en-US"/>
          </a:p>
        </p:txBody>
      </p:sp>
    </p:spTree>
    <p:extLst>
      <p:ext uri="{BB962C8B-B14F-4D97-AF65-F5344CB8AC3E}">
        <p14:creationId xmlns:p14="http://schemas.microsoft.com/office/powerpoint/2010/main" val="1232735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5.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6.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4.xml"/><Relationship Id="rId1" Type="http://schemas.openxmlformats.org/officeDocument/2006/relationships/themeOverride" Target="../theme/themeOverride8.xml"/><Relationship Id="rId4" Type="http://schemas.openxmlformats.org/officeDocument/2006/relationships/image" Target="../media/image9.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hemeOverride" Target="../theme/themeOverride9.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hemeOverride" Target="../theme/themeOverride10.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hemeOverride" Target="../theme/themeOverride1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hemeOverride" Target="../theme/themeOverride1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g"/><Relationship Id="rId1" Type="http://schemas.openxmlformats.org/officeDocument/2006/relationships/slideMaster" Target="../slideMasters/slideMaster5.xml"/><Relationship Id="rId4" Type="http://schemas.openxmlformats.org/officeDocument/2006/relationships/image" Target="../media/image41.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CFB88699-BAA0-CC96-0E45-F5BD187031E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3" name="MS logo gray - EMF" descr="Microsoft logo, gray text version">
            <a:extLst>
              <a:ext uri="{FF2B5EF4-FFF2-40B4-BE49-F238E27FC236}">
                <a16:creationId xmlns:a16="http://schemas.microsoft.com/office/drawing/2014/main" id="{A7E685B8-AE72-4675-01A2-E2AB5927B7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71" name="Group 70">
            <a:extLst>
              <a:ext uri="{FF2B5EF4-FFF2-40B4-BE49-F238E27FC236}">
                <a16:creationId xmlns:a16="http://schemas.microsoft.com/office/drawing/2014/main" id="{48ACCE72-6DCE-252A-7E06-A1B26FFCECE6}"/>
              </a:ext>
            </a:extLst>
          </p:cNvPr>
          <p:cNvGrpSpPr/>
          <p:nvPr userDrawn="1"/>
        </p:nvGrpSpPr>
        <p:grpSpPr>
          <a:xfrm>
            <a:off x="568434" y="2543258"/>
            <a:ext cx="3348101" cy="1771485"/>
            <a:chOff x="5356357" y="-3036067"/>
            <a:chExt cx="3828608" cy="2025722"/>
          </a:xfrm>
        </p:grpSpPr>
        <p:sp>
          <p:nvSpPr>
            <p:cNvPr id="45" name="Freeform: Shape 44">
              <a:extLst>
                <a:ext uri="{FF2B5EF4-FFF2-40B4-BE49-F238E27FC236}">
                  <a16:creationId xmlns:a16="http://schemas.microsoft.com/office/drawing/2014/main" id="{B7B1F3B7-EC52-0EF1-73FD-56773A7E5D06}"/>
                </a:ext>
              </a:extLst>
            </p:cNvPr>
            <p:cNvSpPr/>
            <p:nvPr/>
          </p:nvSpPr>
          <p:spPr>
            <a:xfrm>
              <a:off x="5356357" y="-3036067"/>
              <a:ext cx="3828608" cy="1537853"/>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grpSp>
          <p:nvGrpSpPr>
            <p:cNvPr id="46" name="Graphic 25">
              <a:extLst>
                <a:ext uri="{FF2B5EF4-FFF2-40B4-BE49-F238E27FC236}">
                  <a16:creationId xmlns:a16="http://schemas.microsoft.com/office/drawing/2014/main" id="{E5FE3B27-8BBA-12C1-2D75-E258EDAD1311}"/>
                </a:ext>
              </a:extLst>
            </p:cNvPr>
            <p:cNvGrpSpPr/>
            <p:nvPr/>
          </p:nvGrpSpPr>
          <p:grpSpPr>
            <a:xfrm>
              <a:off x="7104397" y="-1237759"/>
              <a:ext cx="1191965" cy="227414"/>
              <a:chOff x="7104397" y="-1237759"/>
              <a:chExt cx="1191965" cy="227414"/>
            </a:xfrm>
          </p:grpSpPr>
          <p:grpSp>
            <p:nvGrpSpPr>
              <p:cNvPr id="47" name="Graphic 25">
                <a:extLst>
                  <a:ext uri="{FF2B5EF4-FFF2-40B4-BE49-F238E27FC236}">
                    <a16:creationId xmlns:a16="http://schemas.microsoft.com/office/drawing/2014/main" id="{23E4BA20-7237-7B7E-AEF1-38426D784DCA}"/>
                  </a:ext>
                </a:extLst>
              </p:cNvPr>
              <p:cNvGrpSpPr/>
              <p:nvPr/>
            </p:nvGrpSpPr>
            <p:grpSpPr>
              <a:xfrm>
                <a:off x="7493049" y="-1198440"/>
                <a:ext cx="803312" cy="148682"/>
                <a:chOff x="7493049" y="-1198440"/>
                <a:chExt cx="803312" cy="148682"/>
              </a:xfrm>
              <a:solidFill>
                <a:srgbClr val="000000"/>
              </a:solidFill>
            </p:grpSpPr>
            <p:sp>
              <p:nvSpPr>
                <p:cNvPr id="48" name="Freeform: Shape 47">
                  <a:extLst>
                    <a:ext uri="{FF2B5EF4-FFF2-40B4-BE49-F238E27FC236}">
                      <a16:creationId xmlns:a16="http://schemas.microsoft.com/office/drawing/2014/main" id="{7218F393-F2A8-BF7A-B4AB-BF4D47476E71}"/>
                    </a:ext>
                  </a:extLst>
                </p:cNvPr>
                <p:cNvSpPr/>
                <p:nvPr/>
              </p:nvSpPr>
              <p:spPr>
                <a:xfrm>
                  <a:off x="8270024" y="-1075152"/>
                  <a:ext cx="26337" cy="25394"/>
                </a:xfrm>
                <a:custGeom>
                  <a:avLst/>
                  <a:gdLst>
                    <a:gd name="connsiteX0" fmla="*/ 11045 w 26337"/>
                    <a:gd name="connsiteY0" fmla="*/ 11470 h 25394"/>
                    <a:gd name="connsiteX1" fmla="*/ 11045 w 26337"/>
                    <a:gd name="connsiteY1" fmla="*/ 8166 h 25394"/>
                    <a:gd name="connsiteX2" fmla="*/ 13169 w 26337"/>
                    <a:gd name="connsiteY2" fmla="*/ 8166 h 25394"/>
                    <a:gd name="connsiteX3" fmla="*/ 15954 w 26337"/>
                    <a:gd name="connsiteY3" fmla="*/ 9676 h 25394"/>
                    <a:gd name="connsiteX4" fmla="*/ 13688 w 26337"/>
                    <a:gd name="connsiteY4" fmla="*/ 11470 h 25394"/>
                    <a:gd name="connsiteX5" fmla="*/ 11045 w 26337"/>
                    <a:gd name="connsiteY5" fmla="*/ 11470 h 25394"/>
                    <a:gd name="connsiteX6" fmla="*/ 11045 w 26337"/>
                    <a:gd name="connsiteY6" fmla="*/ 13783 h 25394"/>
                    <a:gd name="connsiteX7" fmla="*/ 12508 w 26337"/>
                    <a:gd name="connsiteY7" fmla="*/ 13783 h 25394"/>
                    <a:gd name="connsiteX8" fmla="*/ 15670 w 26337"/>
                    <a:gd name="connsiteY8" fmla="*/ 19541 h 25394"/>
                    <a:gd name="connsiteX9" fmla="*/ 19211 w 26337"/>
                    <a:gd name="connsiteY9" fmla="*/ 19541 h 25394"/>
                    <a:gd name="connsiteX10" fmla="*/ 15670 w 26337"/>
                    <a:gd name="connsiteY10" fmla="*/ 13547 h 25394"/>
                    <a:gd name="connsiteX11" fmla="*/ 19116 w 26337"/>
                    <a:gd name="connsiteY11" fmla="*/ 10007 h 25394"/>
                    <a:gd name="connsiteX12" fmla="*/ 13310 w 26337"/>
                    <a:gd name="connsiteY12" fmla="*/ 5900 h 25394"/>
                    <a:gd name="connsiteX13" fmla="*/ 8024 w 26337"/>
                    <a:gd name="connsiteY13" fmla="*/ 5900 h 25394"/>
                    <a:gd name="connsiteX14" fmla="*/ 8024 w 26337"/>
                    <a:gd name="connsiteY14" fmla="*/ 19541 h 25394"/>
                    <a:gd name="connsiteX15" fmla="*/ 11045 w 26337"/>
                    <a:gd name="connsiteY15" fmla="*/ 19541 h 25394"/>
                    <a:gd name="connsiteX16" fmla="*/ 11045 w 26337"/>
                    <a:gd name="connsiteY16" fmla="*/ 13783 h 25394"/>
                    <a:gd name="connsiteX17" fmla="*/ 26338 w 26337"/>
                    <a:gd name="connsiteY17" fmla="*/ 12697 h 25394"/>
                    <a:gd name="connsiteX18" fmla="*/ 13169 w 26337"/>
                    <a:gd name="connsiteY18" fmla="*/ 0 h 25394"/>
                    <a:gd name="connsiteX19" fmla="*/ 0 w 26337"/>
                    <a:gd name="connsiteY19" fmla="*/ 12697 h 25394"/>
                    <a:gd name="connsiteX20" fmla="*/ 13169 w 26337"/>
                    <a:gd name="connsiteY20" fmla="*/ 25394 h 25394"/>
                    <a:gd name="connsiteX21" fmla="*/ 26338 w 26337"/>
                    <a:gd name="connsiteY21" fmla="*/ 12697 h 25394"/>
                    <a:gd name="connsiteX22" fmla="*/ 22656 w 26337"/>
                    <a:gd name="connsiteY22" fmla="*/ 12697 h 25394"/>
                    <a:gd name="connsiteX23" fmla="*/ 13169 w 26337"/>
                    <a:gd name="connsiteY23" fmla="*/ 22468 h 25394"/>
                    <a:gd name="connsiteX24" fmla="*/ 13169 w 26337"/>
                    <a:gd name="connsiteY24" fmla="*/ 22468 h 25394"/>
                    <a:gd name="connsiteX25" fmla="*/ 3823 w 26337"/>
                    <a:gd name="connsiteY25" fmla="*/ 12697 h 25394"/>
                    <a:gd name="connsiteX26" fmla="*/ 13169 w 26337"/>
                    <a:gd name="connsiteY26" fmla="*/ 2926 h 25394"/>
                    <a:gd name="connsiteX27" fmla="*/ 22656 w 26337"/>
                    <a:gd name="connsiteY27" fmla="*/ 12697 h 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37" h="25394">
                      <a:moveTo>
                        <a:pt x="11045" y="11470"/>
                      </a:moveTo>
                      <a:lnTo>
                        <a:pt x="11045" y="8166"/>
                      </a:lnTo>
                      <a:lnTo>
                        <a:pt x="13169" y="8166"/>
                      </a:lnTo>
                      <a:cubicBezTo>
                        <a:pt x="14349" y="8166"/>
                        <a:pt x="15954" y="8260"/>
                        <a:pt x="15954" y="9676"/>
                      </a:cubicBezTo>
                      <a:cubicBezTo>
                        <a:pt x="15954" y="11187"/>
                        <a:pt x="15010" y="11470"/>
                        <a:pt x="13688" y="11470"/>
                      </a:cubicBezTo>
                      <a:lnTo>
                        <a:pt x="11045" y="11470"/>
                      </a:lnTo>
                      <a:close/>
                      <a:moveTo>
                        <a:pt x="11045" y="13783"/>
                      </a:moveTo>
                      <a:lnTo>
                        <a:pt x="12508" y="13783"/>
                      </a:lnTo>
                      <a:lnTo>
                        <a:pt x="15670" y="19541"/>
                      </a:lnTo>
                      <a:lnTo>
                        <a:pt x="19211" y="19541"/>
                      </a:lnTo>
                      <a:lnTo>
                        <a:pt x="15670" y="13547"/>
                      </a:lnTo>
                      <a:cubicBezTo>
                        <a:pt x="17511" y="13405"/>
                        <a:pt x="19116" y="12508"/>
                        <a:pt x="19116" y="10007"/>
                      </a:cubicBezTo>
                      <a:cubicBezTo>
                        <a:pt x="19116" y="6891"/>
                        <a:pt x="16992" y="5900"/>
                        <a:pt x="13310" y="5900"/>
                      </a:cubicBezTo>
                      <a:lnTo>
                        <a:pt x="8024" y="5900"/>
                      </a:lnTo>
                      <a:lnTo>
                        <a:pt x="8024" y="19541"/>
                      </a:lnTo>
                      <a:lnTo>
                        <a:pt x="11045" y="19541"/>
                      </a:lnTo>
                      <a:lnTo>
                        <a:pt x="11045" y="13783"/>
                      </a:lnTo>
                      <a:close/>
                      <a:moveTo>
                        <a:pt x="26338" y="12697"/>
                      </a:moveTo>
                      <a:cubicBezTo>
                        <a:pt x="26338" y="4673"/>
                        <a:pt x="20155" y="0"/>
                        <a:pt x="13169" y="0"/>
                      </a:cubicBezTo>
                      <a:cubicBezTo>
                        <a:pt x="6183" y="0"/>
                        <a:pt x="0" y="4673"/>
                        <a:pt x="0" y="12697"/>
                      </a:cubicBezTo>
                      <a:cubicBezTo>
                        <a:pt x="0" y="20721"/>
                        <a:pt x="6183" y="25394"/>
                        <a:pt x="13169" y="25394"/>
                      </a:cubicBezTo>
                      <a:cubicBezTo>
                        <a:pt x="20155" y="25394"/>
                        <a:pt x="26338" y="20721"/>
                        <a:pt x="26338" y="12697"/>
                      </a:cubicBezTo>
                      <a:moveTo>
                        <a:pt x="22656" y="12697"/>
                      </a:moveTo>
                      <a:cubicBezTo>
                        <a:pt x="22656" y="18550"/>
                        <a:pt x="18314" y="22468"/>
                        <a:pt x="13169" y="22468"/>
                      </a:cubicBezTo>
                      <a:lnTo>
                        <a:pt x="13169" y="22468"/>
                      </a:lnTo>
                      <a:cubicBezTo>
                        <a:pt x="8024" y="22468"/>
                        <a:pt x="3823" y="18550"/>
                        <a:pt x="3823" y="12697"/>
                      </a:cubicBezTo>
                      <a:cubicBezTo>
                        <a:pt x="3823" y="6844"/>
                        <a:pt x="8024" y="2926"/>
                        <a:pt x="13169" y="2926"/>
                      </a:cubicBezTo>
                      <a:cubicBezTo>
                        <a:pt x="18314" y="2926"/>
                        <a:pt x="22656" y="6844"/>
                        <a:pt x="22656" y="12697"/>
                      </a:cubicBezTo>
                    </a:path>
                  </a:pathLst>
                </a:custGeom>
                <a:solidFill>
                  <a:srgbClr val="000000"/>
                </a:solidFill>
                <a:ln w="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C5EC460-2AFC-E9B9-B6AF-6F2DC4A7CC6A}"/>
                    </a:ext>
                  </a:extLst>
                </p:cNvPr>
                <p:cNvSpPr/>
                <p:nvPr/>
              </p:nvSpPr>
              <p:spPr>
                <a:xfrm>
                  <a:off x="7493049" y="-1198440"/>
                  <a:ext cx="768903" cy="144198"/>
                </a:xfrm>
                <a:custGeom>
                  <a:avLst/>
                  <a:gdLst>
                    <a:gd name="connsiteX0" fmla="*/ 319786 w 768903"/>
                    <a:gd name="connsiteY0" fmla="*/ 236 h 144198"/>
                    <a:gd name="connsiteX1" fmla="*/ 319786 w 768903"/>
                    <a:gd name="connsiteY1" fmla="*/ 144199 h 144198"/>
                    <a:gd name="connsiteX2" fmla="*/ 360473 w 768903"/>
                    <a:gd name="connsiteY2" fmla="*/ 144199 h 144198"/>
                    <a:gd name="connsiteX3" fmla="*/ 360473 w 768903"/>
                    <a:gd name="connsiteY3" fmla="*/ 236 h 144198"/>
                    <a:gd name="connsiteX4" fmla="*/ 319786 w 768903"/>
                    <a:gd name="connsiteY4" fmla="*/ 236 h 144198"/>
                    <a:gd name="connsiteX5" fmla="*/ 0 w 768903"/>
                    <a:gd name="connsiteY5" fmla="*/ 47 h 144198"/>
                    <a:gd name="connsiteX6" fmla="*/ 0 w 768903"/>
                    <a:gd name="connsiteY6" fmla="*/ 144199 h 144198"/>
                    <a:gd name="connsiteX7" fmla="*/ 41018 w 768903"/>
                    <a:gd name="connsiteY7" fmla="*/ 144199 h 144198"/>
                    <a:gd name="connsiteX8" fmla="*/ 41018 w 768903"/>
                    <a:gd name="connsiteY8" fmla="*/ 34740 h 144198"/>
                    <a:gd name="connsiteX9" fmla="*/ 72784 w 768903"/>
                    <a:gd name="connsiteY9" fmla="*/ 34740 h 144198"/>
                    <a:gd name="connsiteX10" fmla="*/ 95865 w 768903"/>
                    <a:gd name="connsiteY10" fmla="*/ 42764 h 144198"/>
                    <a:gd name="connsiteX11" fmla="*/ 104928 w 768903"/>
                    <a:gd name="connsiteY11" fmla="*/ 80855 h 144198"/>
                    <a:gd name="connsiteX12" fmla="*/ 104928 w 768903"/>
                    <a:gd name="connsiteY12" fmla="*/ 144152 h 144198"/>
                    <a:gd name="connsiteX13" fmla="*/ 144671 w 768903"/>
                    <a:gd name="connsiteY13" fmla="*/ 144152 h 144198"/>
                    <a:gd name="connsiteX14" fmla="*/ 144671 w 768903"/>
                    <a:gd name="connsiteY14" fmla="*/ 64524 h 144198"/>
                    <a:gd name="connsiteX15" fmla="*/ 73020 w 768903"/>
                    <a:gd name="connsiteY15" fmla="*/ 0 h 144198"/>
                    <a:gd name="connsiteX16" fmla="*/ 0 w 768903"/>
                    <a:gd name="connsiteY16" fmla="*/ 0 h 144198"/>
                    <a:gd name="connsiteX17" fmla="*/ 385254 w 768903"/>
                    <a:gd name="connsiteY17" fmla="*/ 236 h 144198"/>
                    <a:gd name="connsiteX18" fmla="*/ 385254 w 768903"/>
                    <a:gd name="connsiteY18" fmla="*/ 144152 h 144198"/>
                    <a:gd name="connsiteX19" fmla="*/ 451194 w 768903"/>
                    <a:gd name="connsiteY19" fmla="*/ 144152 h 144198"/>
                    <a:gd name="connsiteX20" fmla="*/ 510195 w 768903"/>
                    <a:gd name="connsiteY20" fmla="*/ 125224 h 144198"/>
                    <a:gd name="connsiteX21" fmla="*/ 524591 w 768903"/>
                    <a:gd name="connsiteY21" fmla="*/ 73775 h 144198"/>
                    <a:gd name="connsiteX22" fmla="*/ 511422 w 768903"/>
                    <a:gd name="connsiteY22" fmla="*/ 24261 h 144198"/>
                    <a:gd name="connsiteX23" fmla="*/ 442273 w 768903"/>
                    <a:gd name="connsiteY23" fmla="*/ 236 h 144198"/>
                    <a:gd name="connsiteX24" fmla="*/ 385207 w 768903"/>
                    <a:gd name="connsiteY24" fmla="*/ 236 h 144198"/>
                    <a:gd name="connsiteX25" fmla="*/ 425564 w 768903"/>
                    <a:gd name="connsiteY25" fmla="*/ 31577 h 144198"/>
                    <a:gd name="connsiteX26" fmla="*/ 443028 w 768903"/>
                    <a:gd name="connsiteY26" fmla="*/ 31577 h 144198"/>
                    <a:gd name="connsiteX27" fmla="*/ 484801 w 768903"/>
                    <a:gd name="connsiteY27" fmla="*/ 72501 h 144198"/>
                    <a:gd name="connsiteX28" fmla="*/ 443028 w 768903"/>
                    <a:gd name="connsiteY28" fmla="*/ 113424 h 144198"/>
                    <a:gd name="connsiteX29" fmla="*/ 425564 w 768903"/>
                    <a:gd name="connsiteY29" fmla="*/ 113424 h 144198"/>
                    <a:gd name="connsiteX30" fmla="*/ 425564 w 768903"/>
                    <a:gd name="connsiteY30" fmla="*/ 31530 h 144198"/>
                    <a:gd name="connsiteX31" fmla="*/ 261163 w 768903"/>
                    <a:gd name="connsiteY31" fmla="*/ 236 h 144198"/>
                    <a:gd name="connsiteX32" fmla="*/ 227225 w 768903"/>
                    <a:gd name="connsiteY32" fmla="*/ 114321 h 144198"/>
                    <a:gd name="connsiteX33" fmla="*/ 194704 w 768903"/>
                    <a:gd name="connsiteY33" fmla="*/ 236 h 144198"/>
                    <a:gd name="connsiteX34" fmla="*/ 150807 w 768903"/>
                    <a:gd name="connsiteY34" fmla="*/ 236 h 144198"/>
                    <a:gd name="connsiteX35" fmla="*/ 197206 w 768903"/>
                    <a:gd name="connsiteY35" fmla="*/ 144152 h 144198"/>
                    <a:gd name="connsiteX36" fmla="*/ 255782 w 768903"/>
                    <a:gd name="connsiteY36" fmla="*/ 144152 h 144198"/>
                    <a:gd name="connsiteX37" fmla="*/ 302558 w 768903"/>
                    <a:gd name="connsiteY37" fmla="*/ 236 h 144198"/>
                    <a:gd name="connsiteX38" fmla="*/ 261068 w 768903"/>
                    <a:gd name="connsiteY38" fmla="*/ 236 h 144198"/>
                    <a:gd name="connsiteX39" fmla="*/ 543472 w 768903"/>
                    <a:gd name="connsiteY39" fmla="*/ 144152 h 144198"/>
                    <a:gd name="connsiteX40" fmla="*/ 584112 w 768903"/>
                    <a:gd name="connsiteY40" fmla="*/ 144152 h 144198"/>
                    <a:gd name="connsiteX41" fmla="*/ 584112 w 768903"/>
                    <a:gd name="connsiteY41" fmla="*/ 236 h 144198"/>
                    <a:gd name="connsiteX42" fmla="*/ 543472 w 768903"/>
                    <a:gd name="connsiteY42" fmla="*/ 236 h 144198"/>
                    <a:gd name="connsiteX43" fmla="*/ 543472 w 768903"/>
                    <a:gd name="connsiteY43" fmla="*/ 144152 h 144198"/>
                    <a:gd name="connsiteX44" fmla="*/ 657415 w 768903"/>
                    <a:gd name="connsiteY44" fmla="*/ 283 h 144198"/>
                    <a:gd name="connsiteX45" fmla="*/ 600632 w 768903"/>
                    <a:gd name="connsiteY45" fmla="*/ 144104 h 144198"/>
                    <a:gd name="connsiteX46" fmla="*/ 640705 w 768903"/>
                    <a:gd name="connsiteY46" fmla="*/ 144104 h 144198"/>
                    <a:gd name="connsiteX47" fmla="*/ 649674 w 768903"/>
                    <a:gd name="connsiteY47" fmla="*/ 118663 h 144198"/>
                    <a:gd name="connsiteX48" fmla="*/ 716794 w 768903"/>
                    <a:gd name="connsiteY48" fmla="*/ 118663 h 144198"/>
                    <a:gd name="connsiteX49" fmla="*/ 725384 w 768903"/>
                    <a:gd name="connsiteY49" fmla="*/ 144104 h 144198"/>
                    <a:gd name="connsiteX50" fmla="*/ 768903 w 768903"/>
                    <a:gd name="connsiteY50" fmla="*/ 144104 h 144198"/>
                    <a:gd name="connsiteX51" fmla="*/ 711649 w 768903"/>
                    <a:gd name="connsiteY51" fmla="*/ 283 h 144198"/>
                    <a:gd name="connsiteX52" fmla="*/ 657367 w 768903"/>
                    <a:gd name="connsiteY52" fmla="*/ 283 h 144198"/>
                    <a:gd name="connsiteX53" fmla="*/ 683800 w 768903"/>
                    <a:gd name="connsiteY53" fmla="*/ 26527 h 144198"/>
                    <a:gd name="connsiteX54" fmla="*/ 708392 w 768903"/>
                    <a:gd name="connsiteY54" fmla="*/ 93930 h 144198"/>
                    <a:gd name="connsiteX55" fmla="*/ 658406 w 768903"/>
                    <a:gd name="connsiteY55" fmla="*/ 93930 h 144198"/>
                    <a:gd name="connsiteX56" fmla="*/ 683800 w 768903"/>
                    <a:gd name="connsiteY56" fmla="*/ 26527 h 14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903" h="144198">
                      <a:moveTo>
                        <a:pt x="319786" y="236"/>
                      </a:moveTo>
                      <a:lnTo>
                        <a:pt x="319786" y="144199"/>
                      </a:lnTo>
                      <a:lnTo>
                        <a:pt x="360473" y="144199"/>
                      </a:lnTo>
                      <a:lnTo>
                        <a:pt x="360473" y="236"/>
                      </a:lnTo>
                      <a:lnTo>
                        <a:pt x="319786" y="236"/>
                      </a:lnTo>
                      <a:close/>
                      <a:moveTo>
                        <a:pt x="0" y="47"/>
                      </a:moveTo>
                      <a:lnTo>
                        <a:pt x="0" y="144199"/>
                      </a:lnTo>
                      <a:lnTo>
                        <a:pt x="41018" y="144199"/>
                      </a:lnTo>
                      <a:lnTo>
                        <a:pt x="41018" y="34740"/>
                      </a:lnTo>
                      <a:lnTo>
                        <a:pt x="72784" y="34740"/>
                      </a:lnTo>
                      <a:cubicBezTo>
                        <a:pt x="83310" y="34740"/>
                        <a:pt x="90815" y="37383"/>
                        <a:pt x="95865" y="42764"/>
                      </a:cubicBezTo>
                      <a:cubicBezTo>
                        <a:pt x="102285" y="49608"/>
                        <a:pt x="104928" y="60653"/>
                        <a:pt x="104928" y="80855"/>
                      </a:cubicBezTo>
                      <a:lnTo>
                        <a:pt x="104928" y="144152"/>
                      </a:lnTo>
                      <a:lnTo>
                        <a:pt x="144671" y="144152"/>
                      </a:lnTo>
                      <a:lnTo>
                        <a:pt x="144671" y="64524"/>
                      </a:lnTo>
                      <a:cubicBezTo>
                        <a:pt x="144671" y="7694"/>
                        <a:pt x="108468" y="0"/>
                        <a:pt x="73020" y="0"/>
                      </a:cubicBezTo>
                      <a:lnTo>
                        <a:pt x="0" y="0"/>
                      </a:lnTo>
                      <a:close/>
                      <a:moveTo>
                        <a:pt x="385254" y="236"/>
                      </a:moveTo>
                      <a:lnTo>
                        <a:pt x="385254" y="144152"/>
                      </a:lnTo>
                      <a:lnTo>
                        <a:pt x="451194" y="144152"/>
                      </a:lnTo>
                      <a:cubicBezTo>
                        <a:pt x="486311" y="144152"/>
                        <a:pt x="497781" y="138299"/>
                        <a:pt x="510195" y="125224"/>
                      </a:cubicBezTo>
                      <a:cubicBezTo>
                        <a:pt x="518974" y="116020"/>
                        <a:pt x="524591" y="95865"/>
                        <a:pt x="524591" y="73775"/>
                      </a:cubicBezTo>
                      <a:cubicBezTo>
                        <a:pt x="524591" y="53573"/>
                        <a:pt x="519824" y="35495"/>
                        <a:pt x="511422" y="24261"/>
                      </a:cubicBezTo>
                      <a:cubicBezTo>
                        <a:pt x="496365" y="4154"/>
                        <a:pt x="474653" y="236"/>
                        <a:pt x="442273" y="236"/>
                      </a:cubicBezTo>
                      <a:lnTo>
                        <a:pt x="385207" y="236"/>
                      </a:lnTo>
                      <a:close/>
                      <a:moveTo>
                        <a:pt x="425564" y="31577"/>
                      </a:moveTo>
                      <a:lnTo>
                        <a:pt x="443028" y="31577"/>
                      </a:lnTo>
                      <a:cubicBezTo>
                        <a:pt x="468375" y="31577"/>
                        <a:pt x="484801" y="42953"/>
                        <a:pt x="484801" y="72501"/>
                      </a:cubicBezTo>
                      <a:cubicBezTo>
                        <a:pt x="484801" y="102048"/>
                        <a:pt x="468422" y="113424"/>
                        <a:pt x="443028" y="113424"/>
                      </a:cubicBezTo>
                      <a:lnTo>
                        <a:pt x="425564" y="113424"/>
                      </a:lnTo>
                      <a:lnTo>
                        <a:pt x="425564" y="31530"/>
                      </a:lnTo>
                      <a:close/>
                      <a:moveTo>
                        <a:pt x="261163" y="236"/>
                      </a:moveTo>
                      <a:lnTo>
                        <a:pt x="227225" y="114321"/>
                      </a:lnTo>
                      <a:lnTo>
                        <a:pt x="194704" y="236"/>
                      </a:lnTo>
                      <a:lnTo>
                        <a:pt x="150807" y="236"/>
                      </a:lnTo>
                      <a:lnTo>
                        <a:pt x="197206" y="144152"/>
                      </a:lnTo>
                      <a:lnTo>
                        <a:pt x="255782" y="144152"/>
                      </a:lnTo>
                      <a:lnTo>
                        <a:pt x="302558" y="236"/>
                      </a:lnTo>
                      <a:lnTo>
                        <a:pt x="261068" y="236"/>
                      </a:lnTo>
                      <a:close/>
                      <a:moveTo>
                        <a:pt x="543472" y="144152"/>
                      </a:moveTo>
                      <a:lnTo>
                        <a:pt x="584112" y="144152"/>
                      </a:lnTo>
                      <a:lnTo>
                        <a:pt x="584112" y="236"/>
                      </a:lnTo>
                      <a:lnTo>
                        <a:pt x="543472" y="236"/>
                      </a:lnTo>
                      <a:lnTo>
                        <a:pt x="543472" y="144152"/>
                      </a:lnTo>
                      <a:close/>
                      <a:moveTo>
                        <a:pt x="657415" y="283"/>
                      </a:moveTo>
                      <a:lnTo>
                        <a:pt x="600632" y="144104"/>
                      </a:lnTo>
                      <a:lnTo>
                        <a:pt x="640705" y="144104"/>
                      </a:lnTo>
                      <a:lnTo>
                        <a:pt x="649674" y="118663"/>
                      </a:lnTo>
                      <a:lnTo>
                        <a:pt x="716794" y="118663"/>
                      </a:lnTo>
                      <a:lnTo>
                        <a:pt x="725384" y="144104"/>
                      </a:lnTo>
                      <a:lnTo>
                        <a:pt x="768903" y="144104"/>
                      </a:lnTo>
                      <a:lnTo>
                        <a:pt x="711649" y="283"/>
                      </a:lnTo>
                      <a:lnTo>
                        <a:pt x="657367" y="283"/>
                      </a:lnTo>
                      <a:close/>
                      <a:moveTo>
                        <a:pt x="683800" y="26527"/>
                      </a:moveTo>
                      <a:lnTo>
                        <a:pt x="708392" y="93930"/>
                      </a:lnTo>
                      <a:lnTo>
                        <a:pt x="658406" y="93930"/>
                      </a:lnTo>
                      <a:lnTo>
                        <a:pt x="683800" y="26527"/>
                      </a:lnTo>
                      <a:close/>
                    </a:path>
                  </a:pathLst>
                </a:custGeom>
                <a:solidFill>
                  <a:srgbClr val="000000"/>
                </a:solidFill>
                <a:ln w="0" cap="flat">
                  <a:noFill/>
                  <a:prstDash val="solid"/>
                  <a:miter/>
                </a:ln>
              </p:spPr>
              <p:txBody>
                <a:bodyPr rtlCol="0" anchor="ctr"/>
                <a:lstStyle/>
                <a:p>
                  <a:endParaRPr lang="en-US"/>
                </a:p>
              </p:txBody>
            </p:sp>
          </p:grpSp>
          <p:sp>
            <p:nvSpPr>
              <p:cNvPr id="50" name="Freeform: Shape 49">
                <a:extLst>
                  <a:ext uri="{FF2B5EF4-FFF2-40B4-BE49-F238E27FC236}">
                    <a16:creationId xmlns:a16="http://schemas.microsoft.com/office/drawing/2014/main" id="{79F20637-06C8-7BCD-1D5C-BC1826DFDB8E}"/>
                  </a:ext>
                </a:extLst>
              </p:cNvPr>
              <p:cNvSpPr/>
              <p:nvPr/>
            </p:nvSpPr>
            <p:spPr>
              <a:xfrm>
                <a:off x="7104397" y="-1237759"/>
                <a:ext cx="343575" cy="227414"/>
              </a:xfrm>
              <a:custGeom>
                <a:avLst/>
                <a:gdLst>
                  <a:gd name="connsiteX0" fmla="*/ 128292 w 343575"/>
                  <a:gd name="connsiteY0" fmla="*/ 67828 h 227414"/>
                  <a:gd name="connsiteX1" fmla="*/ 128292 w 343575"/>
                  <a:gd name="connsiteY1" fmla="*/ 47295 h 227414"/>
                  <a:gd name="connsiteX2" fmla="*/ 134334 w 343575"/>
                  <a:gd name="connsiteY2" fmla="*/ 46965 h 227414"/>
                  <a:gd name="connsiteX3" fmla="*/ 227320 w 343575"/>
                  <a:gd name="connsiteY3" fmla="*/ 95204 h 227414"/>
                  <a:gd name="connsiteX4" fmla="*/ 144860 w 343575"/>
                  <a:gd name="connsiteY4" fmla="*/ 150477 h 227414"/>
                  <a:gd name="connsiteX5" fmla="*/ 128245 w 343575"/>
                  <a:gd name="connsiteY5" fmla="*/ 147833 h 227414"/>
                  <a:gd name="connsiteX6" fmla="*/ 128245 w 343575"/>
                  <a:gd name="connsiteY6" fmla="*/ 85575 h 227414"/>
                  <a:gd name="connsiteX7" fmla="*/ 167658 w 343575"/>
                  <a:gd name="connsiteY7" fmla="*/ 119796 h 227414"/>
                  <a:gd name="connsiteX8" fmla="*/ 196875 w 343575"/>
                  <a:gd name="connsiteY8" fmla="*/ 95157 h 227414"/>
                  <a:gd name="connsiteX9" fmla="*/ 139573 w 343575"/>
                  <a:gd name="connsiteY9" fmla="*/ 67167 h 227414"/>
                  <a:gd name="connsiteX10" fmla="*/ 128245 w 343575"/>
                  <a:gd name="connsiteY10" fmla="*/ 67828 h 227414"/>
                  <a:gd name="connsiteX11" fmla="*/ 128245 w 343575"/>
                  <a:gd name="connsiteY11" fmla="*/ 0 h 227414"/>
                  <a:gd name="connsiteX12" fmla="*/ 128245 w 343575"/>
                  <a:gd name="connsiteY12" fmla="*/ 30681 h 227414"/>
                  <a:gd name="connsiteX13" fmla="*/ 134287 w 343575"/>
                  <a:gd name="connsiteY13" fmla="*/ 30303 h 227414"/>
                  <a:gd name="connsiteX14" fmla="*/ 263287 w 343575"/>
                  <a:gd name="connsiteY14" fmla="*/ 94355 h 227414"/>
                  <a:gd name="connsiteX15" fmla="*/ 143963 w 343575"/>
                  <a:gd name="connsiteY15" fmla="*/ 165439 h 227414"/>
                  <a:gd name="connsiteX16" fmla="*/ 128245 w 343575"/>
                  <a:gd name="connsiteY16" fmla="*/ 164070 h 227414"/>
                  <a:gd name="connsiteX17" fmla="*/ 128245 w 343575"/>
                  <a:gd name="connsiteY17" fmla="*/ 183045 h 227414"/>
                  <a:gd name="connsiteX18" fmla="*/ 141320 w 343575"/>
                  <a:gd name="connsiteY18" fmla="*/ 183895 h 227414"/>
                  <a:gd name="connsiteX19" fmla="*/ 278627 w 343575"/>
                  <a:gd name="connsiteY19" fmla="*/ 120693 h 227414"/>
                  <a:gd name="connsiteX20" fmla="*/ 317662 w 343575"/>
                  <a:gd name="connsiteY20" fmla="*/ 144388 h 227414"/>
                  <a:gd name="connsiteX21" fmla="*/ 142169 w 343575"/>
                  <a:gd name="connsiteY21" fmla="*/ 201454 h 227414"/>
                  <a:gd name="connsiteX22" fmla="*/ 128198 w 343575"/>
                  <a:gd name="connsiteY22" fmla="*/ 200746 h 227414"/>
                  <a:gd name="connsiteX23" fmla="*/ 128198 w 343575"/>
                  <a:gd name="connsiteY23" fmla="*/ 227414 h 227414"/>
                  <a:gd name="connsiteX24" fmla="*/ 343576 w 343575"/>
                  <a:gd name="connsiteY24" fmla="*/ 227414 h 227414"/>
                  <a:gd name="connsiteX25" fmla="*/ 343576 w 343575"/>
                  <a:gd name="connsiteY25" fmla="*/ 94 h 227414"/>
                  <a:gd name="connsiteX26" fmla="*/ 128198 w 343575"/>
                  <a:gd name="connsiteY26" fmla="*/ 94 h 227414"/>
                  <a:gd name="connsiteX27" fmla="*/ 128245 w 343575"/>
                  <a:gd name="connsiteY27" fmla="*/ 147881 h 227414"/>
                  <a:gd name="connsiteX28" fmla="*/ 128245 w 343575"/>
                  <a:gd name="connsiteY28" fmla="*/ 164070 h 227414"/>
                  <a:gd name="connsiteX29" fmla="*/ 61267 w 343575"/>
                  <a:gd name="connsiteY29" fmla="*/ 100255 h 227414"/>
                  <a:gd name="connsiteX30" fmla="*/ 128245 w 343575"/>
                  <a:gd name="connsiteY30" fmla="*/ 67875 h 227414"/>
                  <a:gd name="connsiteX31" fmla="*/ 128245 w 343575"/>
                  <a:gd name="connsiteY31" fmla="*/ 85623 h 227414"/>
                  <a:gd name="connsiteX32" fmla="*/ 128150 w 343575"/>
                  <a:gd name="connsiteY32" fmla="*/ 85623 h 227414"/>
                  <a:gd name="connsiteX33" fmla="*/ 89068 w 343575"/>
                  <a:gd name="connsiteY33" fmla="*/ 103464 h 227414"/>
                  <a:gd name="connsiteX34" fmla="*/ 128198 w 343575"/>
                  <a:gd name="connsiteY34" fmla="*/ 147881 h 227414"/>
                  <a:gd name="connsiteX35" fmla="*/ 35118 w 343575"/>
                  <a:gd name="connsiteY35" fmla="*/ 97895 h 227414"/>
                  <a:gd name="connsiteX36" fmla="*/ 128198 w 343575"/>
                  <a:gd name="connsiteY36" fmla="*/ 47343 h 227414"/>
                  <a:gd name="connsiteX37" fmla="*/ 128198 w 343575"/>
                  <a:gd name="connsiteY37" fmla="*/ 30728 h 227414"/>
                  <a:gd name="connsiteX38" fmla="*/ 0 w 343575"/>
                  <a:gd name="connsiteY38" fmla="*/ 94402 h 227414"/>
                  <a:gd name="connsiteX39" fmla="*/ 128198 w 343575"/>
                  <a:gd name="connsiteY39" fmla="*/ 200746 h 227414"/>
                  <a:gd name="connsiteX40" fmla="*/ 128198 w 343575"/>
                  <a:gd name="connsiteY40" fmla="*/ 183092 h 227414"/>
                  <a:gd name="connsiteX41" fmla="*/ 35118 w 343575"/>
                  <a:gd name="connsiteY41" fmla="*/ 97942 h 2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575" h="227414">
                    <a:moveTo>
                      <a:pt x="128292" y="67828"/>
                    </a:moveTo>
                    <a:lnTo>
                      <a:pt x="128292" y="47295"/>
                    </a:lnTo>
                    <a:cubicBezTo>
                      <a:pt x="130275" y="47154"/>
                      <a:pt x="132304" y="47059"/>
                      <a:pt x="134334" y="46965"/>
                    </a:cubicBezTo>
                    <a:cubicBezTo>
                      <a:pt x="190503" y="45219"/>
                      <a:pt x="227320" y="95204"/>
                      <a:pt x="227320" y="95204"/>
                    </a:cubicBezTo>
                    <a:cubicBezTo>
                      <a:pt x="227320" y="95204"/>
                      <a:pt x="187529" y="150477"/>
                      <a:pt x="144860" y="150477"/>
                    </a:cubicBezTo>
                    <a:cubicBezTo>
                      <a:pt x="138723" y="150477"/>
                      <a:pt x="133201" y="149485"/>
                      <a:pt x="128245" y="147833"/>
                    </a:cubicBezTo>
                    <a:lnTo>
                      <a:pt x="128245" y="85575"/>
                    </a:lnTo>
                    <a:cubicBezTo>
                      <a:pt x="150099" y="88219"/>
                      <a:pt x="154489" y="97895"/>
                      <a:pt x="167658" y="119796"/>
                    </a:cubicBezTo>
                    <a:lnTo>
                      <a:pt x="196875" y="95157"/>
                    </a:lnTo>
                    <a:cubicBezTo>
                      <a:pt x="196875" y="95157"/>
                      <a:pt x="175540" y="67167"/>
                      <a:pt x="139573" y="67167"/>
                    </a:cubicBezTo>
                    <a:cubicBezTo>
                      <a:pt x="135656" y="67167"/>
                      <a:pt x="131927" y="67450"/>
                      <a:pt x="128245" y="67828"/>
                    </a:cubicBezTo>
                    <a:moveTo>
                      <a:pt x="128245" y="0"/>
                    </a:moveTo>
                    <a:lnTo>
                      <a:pt x="128245" y="30681"/>
                    </a:lnTo>
                    <a:cubicBezTo>
                      <a:pt x="130275" y="30539"/>
                      <a:pt x="132257" y="30397"/>
                      <a:pt x="134287" y="30303"/>
                    </a:cubicBezTo>
                    <a:cubicBezTo>
                      <a:pt x="212404" y="27660"/>
                      <a:pt x="263287" y="94355"/>
                      <a:pt x="263287" y="94355"/>
                    </a:cubicBezTo>
                    <a:cubicBezTo>
                      <a:pt x="263287" y="94355"/>
                      <a:pt x="204852" y="165439"/>
                      <a:pt x="143963" y="165439"/>
                    </a:cubicBezTo>
                    <a:cubicBezTo>
                      <a:pt x="138393" y="165439"/>
                      <a:pt x="133154" y="164920"/>
                      <a:pt x="128245" y="164070"/>
                    </a:cubicBezTo>
                    <a:lnTo>
                      <a:pt x="128245" y="183045"/>
                    </a:lnTo>
                    <a:cubicBezTo>
                      <a:pt x="132446" y="183564"/>
                      <a:pt x="136788" y="183895"/>
                      <a:pt x="141320" y="183895"/>
                    </a:cubicBezTo>
                    <a:cubicBezTo>
                      <a:pt x="197961" y="183895"/>
                      <a:pt x="238978" y="154961"/>
                      <a:pt x="278627" y="120693"/>
                    </a:cubicBezTo>
                    <a:cubicBezTo>
                      <a:pt x="285188" y="125979"/>
                      <a:pt x="312140" y="138771"/>
                      <a:pt x="317662" y="144388"/>
                    </a:cubicBezTo>
                    <a:cubicBezTo>
                      <a:pt x="279949" y="175965"/>
                      <a:pt x="192013" y="201454"/>
                      <a:pt x="142169" y="201454"/>
                    </a:cubicBezTo>
                    <a:cubicBezTo>
                      <a:pt x="137355" y="201454"/>
                      <a:pt x="132729" y="201170"/>
                      <a:pt x="128198" y="200746"/>
                    </a:cubicBezTo>
                    <a:lnTo>
                      <a:pt x="128198" y="227414"/>
                    </a:lnTo>
                    <a:lnTo>
                      <a:pt x="343576" y="227414"/>
                    </a:lnTo>
                    <a:lnTo>
                      <a:pt x="343576" y="94"/>
                    </a:lnTo>
                    <a:lnTo>
                      <a:pt x="128198" y="94"/>
                    </a:lnTo>
                    <a:close/>
                    <a:moveTo>
                      <a:pt x="128245" y="147881"/>
                    </a:moveTo>
                    <a:lnTo>
                      <a:pt x="128245" y="164070"/>
                    </a:lnTo>
                    <a:cubicBezTo>
                      <a:pt x="75852" y="154725"/>
                      <a:pt x="61267" y="100255"/>
                      <a:pt x="61267" y="100255"/>
                    </a:cubicBezTo>
                    <a:cubicBezTo>
                      <a:pt x="61267" y="100255"/>
                      <a:pt x="86425" y="72359"/>
                      <a:pt x="128245" y="67875"/>
                    </a:cubicBezTo>
                    <a:lnTo>
                      <a:pt x="128245" y="85623"/>
                    </a:lnTo>
                    <a:cubicBezTo>
                      <a:pt x="128245" y="85623"/>
                      <a:pt x="128198" y="85623"/>
                      <a:pt x="128150" y="85623"/>
                    </a:cubicBezTo>
                    <a:cubicBezTo>
                      <a:pt x="106202" y="82979"/>
                      <a:pt x="89068" y="103464"/>
                      <a:pt x="89068" y="103464"/>
                    </a:cubicBezTo>
                    <a:cubicBezTo>
                      <a:pt x="89068" y="103464"/>
                      <a:pt x="98650" y="137968"/>
                      <a:pt x="128198" y="147881"/>
                    </a:cubicBezTo>
                    <a:moveTo>
                      <a:pt x="35118" y="97895"/>
                    </a:moveTo>
                    <a:cubicBezTo>
                      <a:pt x="35118" y="97895"/>
                      <a:pt x="66176" y="52063"/>
                      <a:pt x="128198" y="47343"/>
                    </a:cubicBezTo>
                    <a:lnTo>
                      <a:pt x="128198" y="30728"/>
                    </a:lnTo>
                    <a:cubicBezTo>
                      <a:pt x="59520" y="36250"/>
                      <a:pt x="0" y="94402"/>
                      <a:pt x="0" y="94402"/>
                    </a:cubicBezTo>
                    <a:cubicBezTo>
                      <a:pt x="0" y="94402"/>
                      <a:pt x="33701" y="191825"/>
                      <a:pt x="128198" y="200746"/>
                    </a:cubicBezTo>
                    <a:lnTo>
                      <a:pt x="128198" y="183092"/>
                    </a:lnTo>
                    <a:cubicBezTo>
                      <a:pt x="58860" y="174360"/>
                      <a:pt x="35118" y="97942"/>
                      <a:pt x="35118" y="97942"/>
                    </a:cubicBezTo>
                  </a:path>
                </a:pathLst>
              </a:custGeom>
              <a:solidFill>
                <a:srgbClr val="77B900"/>
              </a:solidFill>
              <a:ln w="0" cap="flat">
                <a:noFill/>
                <a:prstDash val="solid"/>
                <a:miter/>
              </a:ln>
            </p:spPr>
            <p:txBody>
              <a:bodyPr rtlCol="0" anchor="ctr"/>
              <a:lstStyle/>
              <a:p>
                <a:endParaRPr lang="en-US"/>
              </a:p>
            </p:txBody>
          </p:sp>
        </p:grpSp>
        <p:grpSp>
          <p:nvGrpSpPr>
            <p:cNvPr id="51" name="Graphic 25">
              <a:extLst>
                <a:ext uri="{FF2B5EF4-FFF2-40B4-BE49-F238E27FC236}">
                  <a16:creationId xmlns:a16="http://schemas.microsoft.com/office/drawing/2014/main" id="{6808F5C7-6072-0350-F5BC-EFCCD46CDDC7}"/>
                </a:ext>
              </a:extLst>
            </p:cNvPr>
            <p:cNvGrpSpPr/>
            <p:nvPr/>
          </p:nvGrpSpPr>
          <p:grpSpPr>
            <a:xfrm>
              <a:off x="5372028" y="-1196883"/>
              <a:ext cx="1589632" cy="184886"/>
              <a:chOff x="5372028" y="-1196883"/>
              <a:chExt cx="1589632" cy="184886"/>
            </a:xfrm>
            <a:solidFill>
              <a:srgbClr val="4C3B6C"/>
            </a:solidFill>
          </p:grpSpPr>
          <p:sp>
            <p:nvSpPr>
              <p:cNvPr id="52" name="Freeform: Shape 51">
                <a:extLst>
                  <a:ext uri="{FF2B5EF4-FFF2-40B4-BE49-F238E27FC236}">
                    <a16:creationId xmlns:a16="http://schemas.microsoft.com/office/drawing/2014/main" id="{958F2C90-0922-A52A-B737-6951526DB563}"/>
                  </a:ext>
                </a:extLst>
              </p:cNvPr>
              <p:cNvSpPr/>
              <p:nvPr/>
            </p:nvSpPr>
            <p:spPr>
              <a:xfrm>
                <a:off x="5372028" y="-1189520"/>
                <a:ext cx="17700" cy="137213"/>
              </a:xfrm>
              <a:custGeom>
                <a:avLst/>
                <a:gdLst>
                  <a:gd name="connsiteX0" fmla="*/ 0 w 17700"/>
                  <a:gd name="connsiteY0" fmla="*/ 0 h 137213"/>
                  <a:gd name="connsiteX1" fmla="*/ 17700 w 17700"/>
                  <a:gd name="connsiteY1" fmla="*/ 0 h 137213"/>
                  <a:gd name="connsiteX2" fmla="*/ 17700 w 17700"/>
                  <a:gd name="connsiteY2" fmla="*/ 137213 h 137213"/>
                  <a:gd name="connsiteX3" fmla="*/ 0 w 17700"/>
                  <a:gd name="connsiteY3" fmla="*/ 137213 h 137213"/>
                </a:gdLst>
                <a:ahLst/>
                <a:cxnLst>
                  <a:cxn ang="0">
                    <a:pos x="connsiteX0" y="connsiteY0"/>
                  </a:cxn>
                  <a:cxn ang="0">
                    <a:pos x="connsiteX1" y="connsiteY1"/>
                  </a:cxn>
                  <a:cxn ang="0">
                    <a:pos x="connsiteX2" y="connsiteY2"/>
                  </a:cxn>
                  <a:cxn ang="0">
                    <a:pos x="connsiteX3" y="connsiteY3"/>
                  </a:cxn>
                </a:cxnLst>
                <a:rect l="l" t="t" r="r" b="b"/>
                <a:pathLst>
                  <a:path w="17700" h="137213">
                    <a:moveTo>
                      <a:pt x="0" y="0"/>
                    </a:moveTo>
                    <a:lnTo>
                      <a:pt x="17700" y="0"/>
                    </a:lnTo>
                    <a:lnTo>
                      <a:pt x="17700" y="137213"/>
                    </a:lnTo>
                    <a:lnTo>
                      <a:pt x="0" y="137213"/>
                    </a:lnTo>
                    <a:close/>
                  </a:path>
                </a:pathLst>
              </a:custGeom>
              <a:solidFill>
                <a:srgbClr val="4C3B6C"/>
              </a:solidFill>
              <a:ln w="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A0FBF10-5EA4-CBA5-6E7A-CEB4EF9E9437}"/>
                  </a:ext>
                </a:extLst>
              </p:cNvPr>
              <p:cNvSpPr/>
              <p:nvPr/>
            </p:nvSpPr>
            <p:spPr>
              <a:xfrm>
                <a:off x="5421306" y="-1153080"/>
                <a:ext cx="84725" cy="100868"/>
              </a:xfrm>
              <a:custGeom>
                <a:avLst/>
                <a:gdLst>
                  <a:gd name="connsiteX0" fmla="*/ 49891 w 84725"/>
                  <a:gd name="connsiteY0" fmla="*/ 0 h 100868"/>
                  <a:gd name="connsiteX1" fmla="*/ 17323 w 84725"/>
                  <a:gd name="connsiteY1" fmla="*/ 18550 h 100868"/>
                  <a:gd name="connsiteX2" fmla="*/ 16898 w 84725"/>
                  <a:gd name="connsiteY2" fmla="*/ 18550 h 100868"/>
                  <a:gd name="connsiteX3" fmla="*/ 15860 w 84725"/>
                  <a:gd name="connsiteY3" fmla="*/ 2266 h 100868"/>
                  <a:gd name="connsiteX4" fmla="*/ 0 w 84725"/>
                  <a:gd name="connsiteY4" fmla="*/ 2266 h 100868"/>
                  <a:gd name="connsiteX5" fmla="*/ 802 w 84725"/>
                  <a:gd name="connsiteY5" fmla="*/ 28934 h 100868"/>
                  <a:gd name="connsiteX6" fmla="*/ 802 w 84725"/>
                  <a:gd name="connsiteY6" fmla="*/ 100821 h 100868"/>
                  <a:gd name="connsiteX7" fmla="*/ 18739 w 84725"/>
                  <a:gd name="connsiteY7" fmla="*/ 100821 h 100868"/>
                  <a:gd name="connsiteX8" fmla="*/ 18739 w 84725"/>
                  <a:gd name="connsiteY8" fmla="*/ 41584 h 100868"/>
                  <a:gd name="connsiteX9" fmla="*/ 19966 w 84725"/>
                  <a:gd name="connsiteY9" fmla="*/ 33229 h 100868"/>
                  <a:gd name="connsiteX10" fmla="*/ 43991 w 84725"/>
                  <a:gd name="connsiteY10" fmla="*/ 14915 h 100868"/>
                  <a:gd name="connsiteX11" fmla="*/ 66789 w 84725"/>
                  <a:gd name="connsiteY11" fmla="*/ 44039 h 100868"/>
                  <a:gd name="connsiteX12" fmla="*/ 66789 w 84725"/>
                  <a:gd name="connsiteY12" fmla="*/ 100868 h 100868"/>
                  <a:gd name="connsiteX13" fmla="*/ 84726 w 84725"/>
                  <a:gd name="connsiteY13" fmla="*/ 100868 h 100868"/>
                  <a:gd name="connsiteX14" fmla="*/ 84726 w 84725"/>
                  <a:gd name="connsiteY14" fmla="*/ 42009 h 100868"/>
                  <a:gd name="connsiteX15" fmla="*/ 49891 w 84725"/>
                  <a:gd name="connsiteY15" fmla="*/ 47 h 10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25" h="100868">
                    <a:moveTo>
                      <a:pt x="49891" y="0"/>
                    </a:moveTo>
                    <a:cubicBezTo>
                      <a:pt x="33607" y="0"/>
                      <a:pt x="22184" y="9157"/>
                      <a:pt x="17323" y="18550"/>
                    </a:cubicBezTo>
                    <a:lnTo>
                      <a:pt x="16898" y="18550"/>
                    </a:lnTo>
                    <a:lnTo>
                      <a:pt x="15860" y="2266"/>
                    </a:lnTo>
                    <a:lnTo>
                      <a:pt x="0" y="2266"/>
                    </a:lnTo>
                    <a:cubicBezTo>
                      <a:pt x="614" y="10432"/>
                      <a:pt x="802" y="18739"/>
                      <a:pt x="802" y="28934"/>
                    </a:cubicBezTo>
                    <a:lnTo>
                      <a:pt x="802" y="100821"/>
                    </a:lnTo>
                    <a:lnTo>
                      <a:pt x="18739" y="100821"/>
                    </a:lnTo>
                    <a:lnTo>
                      <a:pt x="18739" y="41584"/>
                    </a:lnTo>
                    <a:cubicBezTo>
                      <a:pt x="18739" y="38516"/>
                      <a:pt x="19164" y="35495"/>
                      <a:pt x="19966" y="33229"/>
                    </a:cubicBezTo>
                    <a:cubicBezTo>
                      <a:pt x="23034" y="23270"/>
                      <a:pt x="32191" y="14915"/>
                      <a:pt x="43991" y="14915"/>
                    </a:cubicBezTo>
                    <a:cubicBezTo>
                      <a:pt x="60889" y="14915"/>
                      <a:pt x="66789" y="28132"/>
                      <a:pt x="66789" y="44039"/>
                    </a:cubicBezTo>
                    <a:lnTo>
                      <a:pt x="66789" y="100868"/>
                    </a:lnTo>
                    <a:lnTo>
                      <a:pt x="84726" y="100868"/>
                    </a:lnTo>
                    <a:lnTo>
                      <a:pt x="84726" y="42009"/>
                    </a:lnTo>
                    <a:cubicBezTo>
                      <a:pt x="84726" y="8213"/>
                      <a:pt x="63532" y="47"/>
                      <a:pt x="49891" y="47"/>
                    </a:cubicBezTo>
                    <a:close/>
                  </a:path>
                </a:pathLst>
              </a:custGeom>
              <a:solidFill>
                <a:srgbClr val="4C3B6C"/>
              </a:solidFill>
              <a:ln w="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A93A724-1898-899D-00F8-A94AD3BB4AA1}"/>
                  </a:ext>
                </a:extLst>
              </p:cNvPr>
              <p:cNvSpPr/>
              <p:nvPr/>
            </p:nvSpPr>
            <p:spPr>
              <a:xfrm>
                <a:off x="5577447" y="-1153080"/>
                <a:ext cx="94071" cy="141083"/>
              </a:xfrm>
              <a:custGeom>
                <a:avLst/>
                <a:gdLst>
                  <a:gd name="connsiteX0" fmla="*/ 52346 w 94071"/>
                  <a:gd name="connsiteY0" fmla="*/ 0 h 141083"/>
                  <a:gd name="connsiteX1" fmla="*/ 17323 w 94071"/>
                  <a:gd name="connsiteY1" fmla="*/ 19116 h 141083"/>
                  <a:gd name="connsiteX2" fmla="*/ 16898 w 94071"/>
                  <a:gd name="connsiteY2" fmla="*/ 19116 h 141083"/>
                  <a:gd name="connsiteX3" fmla="*/ 16096 w 94071"/>
                  <a:gd name="connsiteY3" fmla="*/ 2218 h 141083"/>
                  <a:gd name="connsiteX4" fmla="*/ 0 w 94071"/>
                  <a:gd name="connsiteY4" fmla="*/ 2218 h 141083"/>
                  <a:gd name="connsiteX5" fmla="*/ 802 w 94071"/>
                  <a:gd name="connsiteY5" fmla="*/ 34409 h 141083"/>
                  <a:gd name="connsiteX6" fmla="*/ 802 w 94071"/>
                  <a:gd name="connsiteY6" fmla="*/ 141084 h 141083"/>
                  <a:gd name="connsiteX7" fmla="*/ 18503 w 94071"/>
                  <a:gd name="connsiteY7" fmla="*/ 141084 h 141083"/>
                  <a:gd name="connsiteX8" fmla="*/ 18503 w 94071"/>
                  <a:gd name="connsiteY8" fmla="*/ 87558 h 141083"/>
                  <a:gd name="connsiteX9" fmla="*/ 18928 w 94071"/>
                  <a:gd name="connsiteY9" fmla="*/ 87558 h 141083"/>
                  <a:gd name="connsiteX10" fmla="*/ 49278 w 94071"/>
                  <a:gd name="connsiteY10" fmla="*/ 103040 h 141083"/>
                  <a:gd name="connsiteX11" fmla="*/ 94071 w 94071"/>
                  <a:gd name="connsiteY11" fmla="*/ 50080 h 141083"/>
                  <a:gd name="connsiteX12" fmla="*/ 52346 w 94071"/>
                  <a:gd name="connsiteY12" fmla="*/ 0 h 141083"/>
                  <a:gd name="connsiteX13" fmla="*/ 46257 w 94071"/>
                  <a:gd name="connsiteY13" fmla="*/ 88974 h 141083"/>
                  <a:gd name="connsiteX14" fmla="*/ 19400 w 94071"/>
                  <a:gd name="connsiteY14" fmla="*/ 68016 h 141083"/>
                  <a:gd name="connsiteX15" fmla="*/ 18597 w 94071"/>
                  <a:gd name="connsiteY15" fmla="*/ 60700 h 141083"/>
                  <a:gd name="connsiteX16" fmla="*/ 18597 w 94071"/>
                  <a:gd name="connsiteY16" fmla="*/ 43803 h 141083"/>
                  <a:gd name="connsiteX17" fmla="*/ 19824 w 94071"/>
                  <a:gd name="connsiteY17" fmla="*/ 36486 h 141083"/>
                  <a:gd name="connsiteX18" fmla="*/ 46918 w 94071"/>
                  <a:gd name="connsiteY18" fmla="*/ 14302 h 141083"/>
                  <a:gd name="connsiteX19" fmla="*/ 76229 w 94071"/>
                  <a:gd name="connsiteY19" fmla="*/ 50930 h 141083"/>
                  <a:gd name="connsiteX20" fmla="*/ 46304 w 94071"/>
                  <a:gd name="connsiteY20" fmla="*/ 89021 h 1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071" h="141083">
                    <a:moveTo>
                      <a:pt x="52346" y="0"/>
                    </a:moveTo>
                    <a:cubicBezTo>
                      <a:pt x="36250" y="0"/>
                      <a:pt x="24639" y="7127"/>
                      <a:pt x="17323" y="19116"/>
                    </a:cubicBezTo>
                    <a:lnTo>
                      <a:pt x="16898" y="19116"/>
                    </a:lnTo>
                    <a:lnTo>
                      <a:pt x="16096" y="2218"/>
                    </a:lnTo>
                    <a:lnTo>
                      <a:pt x="0" y="2218"/>
                    </a:lnTo>
                    <a:cubicBezTo>
                      <a:pt x="425" y="11564"/>
                      <a:pt x="802" y="21760"/>
                      <a:pt x="802" y="34409"/>
                    </a:cubicBezTo>
                    <a:lnTo>
                      <a:pt x="802" y="141084"/>
                    </a:lnTo>
                    <a:lnTo>
                      <a:pt x="18503" y="141084"/>
                    </a:lnTo>
                    <a:lnTo>
                      <a:pt x="18503" y="87558"/>
                    </a:lnTo>
                    <a:lnTo>
                      <a:pt x="18928" y="87558"/>
                    </a:lnTo>
                    <a:cubicBezTo>
                      <a:pt x="24828" y="97328"/>
                      <a:pt x="36250" y="103040"/>
                      <a:pt x="49278" y="103040"/>
                    </a:cubicBezTo>
                    <a:cubicBezTo>
                      <a:pt x="72501" y="103040"/>
                      <a:pt x="94071" y="85528"/>
                      <a:pt x="94071" y="50080"/>
                    </a:cubicBezTo>
                    <a:cubicBezTo>
                      <a:pt x="94071" y="20155"/>
                      <a:pt x="76135" y="0"/>
                      <a:pt x="52346" y="0"/>
                    </a:cubicBezTo>
                    <a:close/>
                    <a:moveTo>
                      <a:pt x="46257" y="88974"/>
                    </a:moveTo>
                    <a:cubicBezTo>
                      <a:pt x="33418" y="88974"/>
                      <a:pt x="22656" y="80430"/>
                      <a:pt x="19400" y="68016"/>
                    </a:cubicBezTo>
                    <a:cubicBezTo>
                      <a:pt x="18975" y="65798"/>
                      <a:pt x="18597" y="63344"/>
                      <a:pt x="18597" y="60700"/>
                    </a:cubicBezTo>
                    <a:lnTo>
                      <a:pt x="18597" y="43803"/>
                    </a:lnTo>
                    <a:cubicBezTo>
                      <a:pt x="18597" y="41348"/>
                      <a:pt x="19211" y="38705"/>
                      <a:pt x="19824" y="36486"/>
                    </a:cubicBezTo>
                    <a:cubicBezTo>
                      <a:pt x="23270" y="23034"/>
                      <a:pt x="34693" y="14302"/>
                      <a:pt x="46918" y="14302"/>
                    </a:cubicBezTo>
                    <a:cubicBezTo>
                      <a:pt x="65845" y="14302"/>
                      <a:pt x="76229" y="31200"/>
                      <a:pt x="76229" y="50930"/>
                    </a:cubicBezTo>
                    <a:cubicBezTo>
                      <a:pt x="76229" y="73539"/>
                      <a:pt x="65232" y="89021"/>
                      <a:pt x="46304" y="89021"/>
                    </a:cubicBezTo>
                    <a:close/>
                  </a:path>
                </a:pathLst>
              </a:custGeom>
              <a:solidFill>
                <a:srgbClr val="4C3B6C"/>
              </a:solidFill>
              <a:ln w="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8EE56DE-6869-850D-F164-A45DFE6D6295}"/>
                  </a:ext>
                </a:extLst>
              </p:cNvPr>
              <p:cNvSpPr/>
              <p:nvPr/>
            </p:nvSpPr>
            <p:spPr>
              <a:xfrm>
                <a:off x="5686386" y="-1153080"/>
                <a:ext cx="78542" cy="102992"/>
              </a:xfrm>
              <a:custGeom>
                <a:avLst/>
                <a:gdLst>
                  <a:gd name="connsiteX0" fmla="*/ 76938 w 78542"/>
                  <a:gd name="connsiteY0" fmla="*/ 40309 h 102992"/>
                  <a:gd name="connsiteX1" fmla="*/ 39460 w 78542"/>
                  <a:gd name="connsiteY1" fmla="*/ 0 h 102992"/>
                  <a:gd name="connsiteX2" fmla="*/ 7080 w 78542"/>
                  <a:gd name="connsiteY2" fmla="*/ 8732 h 102992"/>
                  <a:gd name="connsiteX3" fmla="*/ 11139 w 78542"/>
                  <a:gd name="connsiteY3" fmla="*/ 20532 h 102992"/>
                  <a:gd name="connsiteX4" fmla="*/ 36817 w 78542"/>
                  <a:gd name="connsiteY4" fmla="*/ 13216 h 102992"/>
                  <a:gd name="connsiteX5" fmla="*/ 59237 w 78542"/>
                  <a:gd name="connsiteY5" fmla="*/ 36014 h 102992"/>
                  <a:gd name="connsiteX6" fmla="*/ 59237 w 78542"/>
                  <a:gd name="connsiteY6" fmla="*/ 38044 h 102992"/>
                  <a:gd name="connsiteX7" fmla="*/ 0 w 78542"/>
                  <a:gd name="connsiteY7" fmla="*/ 74672 h 102992"/>
                  <a:gd name="connsiteX8" fmla="*/ 30114 w 78542"/>
                  <a:gd name="connsiteY8" fmla="*/ 102992 h 102992"/>
                  <a:gd name="connsiteX9" fmla="*/ 60228 w 78542"/>
                  <a:gd name="connsiteY9" fmla="*/ 88313 h 102992"/>
                  <a:gd name="connsiteX10" fmla="*/ 60842 w 78542"/>
                  <a:gd name="connsiteY10" fmla="*/ 88313 h 102992"/>
                  <a:gd name="connsiteX11" fmla="*/ 62258 w 78542"/>
                  <a:gd name="connsiteY11" fmla="*/ 100727 h 102992"/>
                  <a:gd name="connsiteX12" fmla="*/ 78542 w 78542"/>
                  <a:gd name="connsiteY12" fmla="*/ 100727 h 102992"/>
                  <a:gd name="connsiteX13" fmla="*/ 76890 w 78542"/>
                  <a:gd name="connsiteY13" fmla="*/ 77126 h 102992"/>
                  <a:gd name="connsiteX14" fmla="*/ 76890 w 78542"/>
                  <a:gd name="connsiteY14" fmla="*/ 40263 h 102992"/>
                  <a:gd name="connsiteX15" fmla="*/ 59615 w 78542"/>
                  <a:gd name="connsiteY15" fmla="*/ 67592 h 102992"/>
                  <a:gd name="connsiteX16" fmla="*/ 58576 w 78542"/>
                  <a:gd name="connsiteY16" fmla="*/ 73303 h 102992"/>
                  <a:gd name="connsiteX17" fmla="*/ 34740 w 78542"/>
                  <a:gd name="connsiteY17" fmla="*/ 89776 h 102992"/>
                  <a:gd name="connsiteX18" fmla="*/ 17842 w 78542"/>
                  <a:gd name="connsiteY18" fmla="*/ 72690 h 102992"/>
                  <a:gd name="connsiteX19" fmla="*/ 59568 w 78542"/>
                  <a:gd name="connsiteY19" fmla="*/ 50505 h 102992"/>
                  <a:gd name="connsiteX20" fmla="*/ 59568 w 78542"/>
                  <a:gd name="connsiteY20" fmla="*/ 67592 h 10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542" h="102992">
                    <a:moveTo>
                      <a:pt x="76938" y="40309"/>
                    </a:moveTo>
                    <a:cubicBezTo>
                      <a:pt x="76938" y="20580"/>
                      <a:pt x="69621" y="0"/>
                      <a:pt x="39460" y="0"/>
                    </a:cubicBezTo>
                    <a:cubicBezTo>
                      <a:pt x="27046" y="0"/>
                      <a:pt x="15246" y="3446"/>
                      <a:pt x="7080" y="8732"/>
                    </a:cubicBezTo>
                    <a:lnTo>
                      <a:pt x="11139" y="20532"/>
                    </a:lnTo>
                    <a:cubicBezTo>
                      <a:pt x="18078" y="16048"/>
                      <a:pt x="27613" y="13216"/>
                      <a:pt x="36817" y="13216"/>
                    </a:cubicBezTo>
                    <a:cubicBezTo>
                      <a:pt x="56971" y="13216"/>
                      <a:pt x="59237" y="27896"/>
                      <a:pt x="59237" y="36014"/>
                    </a:cubicBezTo>
                    <a:lnTo>
                      <a:pt x="59237" y="38044"/>
                    </a:lnTo>
                    <a:cubicBezTo>
                      <a:pt x="21146" y="37855"/>
                      <a:pt x="0" y="50883"/>
                      <a:pt x="0" y="74672"/>
                    </a:cubicBezTo>
                    <a:cubicBezTo>
                      <a:pt x="0" y="88927"/>
                      <a:pt x="10195" y="102992"/>
                      <a:pt x="30114" y="102992"/>
                    </a:cubicBezTo>
                    <a:cubicBezTo>
                      <a:pt x="44180" y="102992"/>
                      <a:pt x="54753" y="96054"/>
                      <a:pt x="60228" y="88313"/>
                    </a:cubicBezTo>
                    <a:lnTo>
                      <a:pt x="60842" y="88313"/>
                    </a:lnTo>
                    <a:lnTo>
                      <a:pt x="62258" y="100727"/>
                    </a:lnTo>
                    <a:lnTo>
                      <a:pt x="78542" y="100727"/>
                    </a:lnTo>
                    <a:cubicBezTo>
                      <a:pt x="77315" y="94024"/>
                      <a:pt x="76890" y="85670"/>
                      <a:pt x="76890" y="77126"/>
                    </a:cubicBezTo>
                    <a:lnTo>
                      <a:pt x="76890" y="40263"/>
                    </a:lnTo>
                    <a:close/>
                    <a:moveTo>
                      <a:pt x="59615" y="67592"/>
                    </a:moveTo>
                    <a:cubicBezTo>
                      <a:pt x="59615" y="69433"/>
                      <a:pt x="59190" y="71462"/>
                      <a:pt x="58576" y="73303"/>
                    </a:cubicBezTo>
                    <a:cubicBezTo>
                      <a:pt x="55744" y="81658"/>
                      <a:pt x="47579" y="89776"/>
                      <a:pt x="34740" y="89776"/>
                    </a:cubicBezTo>
                    <a:cubicBezTo>
                      <a:pt x="25583" y="89776"/>
                      <a:pt x="17842" y="84254"/>
                      <a:pt x="17842" y="72690"/>
                    </a:cubicBezTo>
                    <a:cubicBezTo>
                      <a:pt x="17842" y="53573"/>
                      <a:pt x="40026" y="50080"/>
                      <a:pt x="59568" y="50505"/>
                    </a:cubicBezTo>
                    <a:lnTo>
                      <a:pt x="59568" y="67592"/>
                    </a:lnTo>
                    <a:close/>
                  </a:path>
                </a:pathLst>
              </a:custGeom>
              <a:solidFill>
                <a:srgbClr val="4C3B6C"/>
              </a:solidFill>
              <a:ln w="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89E32A8-E923-9F66-272C-5E136579D85A}"/>
                  </a:ext>
                </a:extLst>
              </p:cNvPr>
              <p:cNvSpPr/>
              <p:nvPr/>
            </p:nvSpPr>
            <p:spPr>
              <a:xfrm>
                <a:off x="5791456" y="-1153175"/>
                <a:ext cx="49419" cy="100821"/>
              </a:xfrm>
              <a:custGeom>
                <a:avLst/>
                <a:gdLst>
                  <a:gd name="connsiteX0" fmla="*/ 17087 w 49419"/>
                  <a:gd name="connsiteY0" fmla="*/ 21665 h 100821"/>
                  <a:gd name="connsiteX1" fmla="*/ 16284 w 49419"/>
                  <a:gd name="connsiteY1" fmla="*/ 21665 h 100821"/>
                  <a:gd name="connsiteX2" fmla="*/ 15671 w 49419"/>
                  <a:gd name="connsiteY2" fmla="*/ 2313 h 100821"/>
                  <a:gd name="connsiteX3" fmla="*/ 0 w 49419"/>
                  <a:gd name="connsiteY3" fmla="*/ 2313 h 100821"/>
                  <a:gd name="connsiteX4" fmla="*/ 802 w 49419"/>
                  <a:gd name="connsiteY4" fmla="*/ 33041 h 100821"/>
                  <a:gd name="connsiteX5" fmla="*/ 802 w 49419"/>
                  <a:gd name="connsiteY5" fmla="*/ 100821 h 100821"/>
                  <a:gd name="connsiteX6" fmla="*/ 18503 w 49419"/>
                  <a:gd name="connsiteY6" fmla="*/ 100821 h 100821"/>
                  <a:gd name="connsiteX7" fmla="*/ 18503 w 49419"/>
                  <a:gd name="connsiteY7" fmla="*/ 48287 h 100821"/>
                  <a:gd name="connsiteX8" fmla="*/ 19305 w 49419"/>
                  <a:gd name="connsiteY8" fmla="*/ 39932 h 100821"/>
                  <a:gd name="connsiteX9" fmla="*/ 43330 w 49419"/>
                  <a:gd name="connsiteY9" fmla="*/ 16898 h 100821"/>
                  <a:gd name="connsiteX10" fmla="*/ 49419 w 49419"/>
                  <a:gd name="connsiteY10" fmla="*/ 17512 h 100821"/>
                  <a:gd name="connsiteX11" fmla="*/ 49419 w 49419"/>
                  <a:gd name="connsiteY11" fmla="*/ 614 h 100821"/>
                  <a:gd name="connsiteX12" fmla="*/ 44322 w 49419"/>
                  <a:gd name="connsiteY12" fmla="*/ 0 h 100821"/>
                  <a:gd name="connsiteX13" fmla="*/ 17040 w 49419"/>
                  <a:gd name="connsiteY13" fmla="*/ 21571 h 10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19" h="100821">
                    <a:moveTo>
                      <a:pt x="17087" y="21665"/>
                    </a:moveTo>
                    <a:lnTo>
                      <a:pt x="16284" y="21665"/>
                    </a:lnTo>
                    <a:lnTo>
                      <a:pt x="15671" y="2313"/>
                    </a:lnTo>
                    <a:lnTo>
                      <a:pt x="0" y="2313"/>
                    </a:lnTo>
                    <a:cubicBezTo>
                      <a:pt x="614" y="11470"/>
                      <a:pt x="802" y="21429"/>
                      <a:pt x="802" y="33041"/>
                    </a:cubicBezTo>
                    <a:lnTo>
                      <a:pt x="802" y="100821"/>
                    </a:lnTo>
                    <a:lnTo>
                      <a:pt x="18503" y="100821"/>
                    </a:lnTo>
                    <a:lnTo>
                      <a:pt x="18503" y="48287"/>
                    </a:lnTo>
                    <a:cubicBezTo>
                      <a:pt x="18503" y="45219"/>
                      <a:pt x="18928" y="42387"/>
                      <a:pt x="19305" y="39932"/>
                    </a:cubicBezTo>
                    <a:cubicBezTo>
                      <a:pt x="21760" y="26480"/>
                      <a:pt x="30728" y="16898"/>
                      <a:pt x="43330" y="16898"/>
                    </a:cubicBezTo>
                    <a:cubicBezTo>
                      <a:pt x="45785" y="16898"/>
                      <a:pt x="47626" y="17087"/>
                      <a:pt x="49419" y="17512"/>
                    </a:cubicBezTo>
                    <a:lnTo>
                      <a:pt x="49419" y="614"/>
                    </a:lnTo>
                    <a:cubicBezTo>
                      <a:pt x="47815" y="189"/>
                      <a:pt x="46351" y="0"/>
                      <a:pt x="44322" y="0"/>
                    </a:cubicBezTo>
                    <a:cubicBezTo>
                      <a:pt x="32285" y="0"/>
                      <a:pt x="21524" y="8355"/>
                      <a:pt x="17040" y="21571"/>
                    </a:cubicBezTo>
                    <a:close/>
                  </a:path>
                </a:pathLst>
              </a:custGeom>
              <a:solidFill>
                <a:srgbClr val="4C3B6C"/>
              </a:solidFill>
              <a:ln w="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217DDE9-1991-EF5D-AD4D-2FB6987419E2}"/>
                  </a:ext>
                </a:extLst>
              </p:cNvPr>
              <p:cNvSpPr/>
              <p:nvPr/>
            </p:nvSpPr>
            <p:spPr>
              <a:xfrm>
                <a:off x="5852486" y="-1179183"/>
                <a:ext cx="58481" cy="128906"/>
              </a:xfrm>
              <a:custGeom>
                <a:avLst/>
                <a:gdLst>
                  <a:gd name="connsiteX0" fmla="*/ 32805 w 58481"/>
                  <a:gd name="connsiteY0" fmla="*/ 47 h 128906"/>
                  <a:gd name="connsiteX1" fmla="*/ 15293 w 58481"/>
                  <a:gd name="connsiteY1" fmla="*/ 4720 h 128906"/>
                  <a:gd name="connsiteX2" fmla="*/ 15293 w 58481"/>
                  <a:gd name="connsiteY2" fmla="*/ 28321 h 128906"/>
                  <a:gd name="connsiteX3" fmla="*/ 0 w 58481"/>
                  <a:gd name="connsiteY3" fmla="*/ 28321 h 128906"/>
                  <a:gd name="connsiteX4" fmla="*/ 0 w 58481"/>
                  <a:gd name="connsiteY4" fmla="*/ 41962 h 128906"/>
                  <a:gd name="connsiteX5" fmla="*/ 15293 w 58481"/>
                  <a:gd name="connsiteY5" fmla="*/ 41962 h 128906"/>
                  <a:gd name="connsiteX6" fmla="*/ 15293 w 58481"/>
                  <a:gd name="connsiteY6" fmla="*/ 95724 h 128906"/>
                  <a:gd name="connsiteX7" fmla="*/ 22232 w 58481"/>
                  <a:gd name="connsiteY7" fmla="*/ 121354 h 128906"/>
                  <a:gd name="connsiteX8" fmla="*/ 41584 w 58481"/>
                  <a:gd name="connsiteY8" fmla="*/ 128906 h 128906"/>
                  <a:gd name="connsiteX9" fmla="*/ 57443 w 58481"/>
                  <a:gd name="connsiteY9" fmla="*/ 126451 h 128906"/>
                  <a:gd name="connsiteX10" fmla="*/ 56641 w 58481"/>
                  <a:gd name="connsiteY10" fmla="*/ 112999 h 128906"/>
                  <a:gd name="connsiteX11" fmla="*/ 46257 w 58481"/>
                  <a:gd name="connsiteY11" fmla="*/ 114226 h 128906"/>
                  <a:gd name="connsiteX12" fmla="*/ 32805 w 58481"/>
                  <a:gd name="connsiteY12" fmla="*/ 95110 h 128906"/>
                  <a:gd name="connsiteX13" fmla="*/ 32805 w 58481"/>
                  <a:gd name="connsiteY13" fmla="*/ 41962 h 128906"/>
                  <a:gd name="connsiteX14" fmla="*/ 58482 w 58481"/>
                  <a:gd name="connsiteY14" fmla="*/ 41962 h 128906"/>
                  <a:gd name="connsiteX15" fmla="*/ 58482 w 58481"/>
                  <a:gd name="connsiteY15" fmla="*/ 28321 h 128906"/>
                  <a:gd name="connsiteX16" fmla="*/ 32805 w 58481"/>
                  <a:gd name="connsiteY16" fmla="*/ 28321 h 128906"/>
                  <a:gd name="connsiteX17" fmla="*/ 32805 w 58481"/>
                  <a:gd name="connsiteY17" fmla="*/ 0 h 12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81" h="128906">
                    <a:moveTo>
                      <a:pt x="32805" y="47"/>
                    </a:moveTo>
                    <a:lnTo>
                      <a:pt x="15293" y="4720"/>
                    </a:lnTo>
                    <a:lnTo>
                      <a:pt x="15293" y="28321"/>
                    </a:lnTo>
                    <a:lnTo>
                      <a:pt x="0" y="28321"/>
                    </a:lnTo>
                    <a:lnTo>
                      <a:pt x="0" y="41962"/>
                    </a:lnTo>
                    <a:lnTo>
                      <a:pt x="15293" y="41962"/>
                    </a:lnTo>
                    <a:lnTo>
                      <a:pt x="15293" y="95724"/>
                    </a:lnTo>
                    <a:cubicBezTo>
                      <a:pt x="15293" y="107335"/>
                      <a:pt x="17134" y="116067"/>
                      <a:pt x="22232" y="121354"/>
                    </a:cubicBezTo>
                    <a:cubicBezTo>
                      <a:pt x="26527" y="126262"/>
                      <a:pt x="33229" y="128906"/>
                      <a:pt x="41584" y="128906"/>
                    </a:cubicBezTo>
                    <a:cubicBezTo>
                      <a:pt x="48523" y="128906"/>
                      <a:pt x="53998" y="127867"/>
                      <a:pt x="57443" y="126451"/>
                    </a:cubicBezTo>
                    <a:lnTo>
                      <a:pt x="56641" y="112999"/>
                    </a:lnTo>
                    <a:cubicBezTo>
                      <a:pt x="54423" y="113613"/>
                      <a:pt x="50930" y="114226"/>
                      <a:pt x="46257" y="114226"/>
                    </a:cubicBezTo>
                    <a:cubicBezTo>
                      <a:pt x="36297" y="114226"/>
                      <a:pt x="32805" y="107288"/>
                      <a:pt x="32805" y="95110"/>
                    </a:cubicBezTo>
                    <a:lnTo>
                      <a:pt x="32805" y="41962"/>
                    </a:lnTo>
                    <a:lnTo>
                      <a:pt x="58482" y="41962"/>
                    </a:lnTo>
                    <a:lnTo>
                      <a:pt x="58482" y="28321"/>
                    </a:lnTo>
                    <a:lnTo>
                      <a:pt x="32805" y="28321"/>
                    </a:lnTo>
                    <a:lnTo>
                      <a:pt x="32805" y="0"/>
                    </a:lnTo>
                    <a:close/>
                  </a:path>
                </a:pathLst>
              </a:custGeom>
              <a:solidFill>
                <a:srgbClr val="4C3B6C"/>
              </a:solidFill>
              <a:ln w="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9E5FCB3-B668-F5BE-AC90-4402E2F81ABD}"/>
                  </a:ext>
                </a:extLst>
              </p:cNvPr>
              <p:cNvSpPr/>
              <p:nvPr/>
            </p:nvSpPr>
            <p:spPr>
              <a:xfrm>
                <a:off x="5930273" y="-1153080"/>
                <a:ext cx="84725" cy="100868"/>
              </a:xfrm>
              <a:custGeom>
                <a:avLst/>
                <a:gdLst>
                  <a:gd name="connsiteX0" fmla="*/ 49891 w 84725"/>
                  <a:gd name="connsiteY0" fmla="*/ 0 h 100868"/>
                  <a:gd name="connsiteX1" fmla="*/ 17323 w 84725"/>
                  <a:gd name="connsiteY1" fmla="*/ 18550 h 100868"/>
                  <a:gd name="connsiteX2" fmla="*/ 16898 w 84725"/>
                  <a:gd name="connsiteY2" fmla="*/ 18550 h 100868"/>
                  <a:gd name="connsiteX3" fmla="*/ 15860 w 84725"/>
                  <a:gd name="connsiteY3" fmla="*/ 2266 h 100868"/>
                  <a:gd name="connsiteX4" fmla="*/ 0 w 84725"/>
                  <a:gd name="connsiteY4" fmla="*/ 2266 h 100868"/>
                  <a:gd name="connsiteX5" fmla="*/ 802 w 84725"/>
                  <a:gd name="connsiteY5" fmla="*/ 28934 h 100868"/>
                  <a:gd name="connsiteX6" fmla="*/ 802 w 84725"/>
                  <a:gd name="connsiteY6" fmla="*/ 100821 h 100868"/>
                  <a:gd name="connsiteX7" fmla="*/ 18739 w 84725"/>
                  <a:gd name="connsiteY7" fmla="*/ 100821 h 100868"/>
                  <a:gd name="connsiteX8" fmla="*/ 18739 w 84725"/>
                  <a:gd name="connsiteY8" fmla="*/ 41584 h 100868"/>
                  <a:gd name="connsiteX9" fmla="*/ 19966 w 84725"/>
                  <a:gd name="connsiteY9" fmla="*/ 33229 h 100868"/>
                  <a:gd name="connsiteX10" fmla="*/ 43991 w 84725"/>
                  <a:gd name="connsiteY10" fmla="*/ 14915 h 100868"/>
                  <a:gd name="connsiteX11" fmla="*/ 66789 w 84725"/>
                  <a:gd name="connsiteY11" fmla="*/ 44039 h 100868"/>
                  <a:gd name="connsiteX12" fmla="*/ 66789 w 84725"/>
                  <a:gd name="connsiteY12" fmla="*/ 100868 h 100868"/>
                  <a:gd name="connsiteX13" fmla="*/ 84726 w 84725"/>
                  <a:gd name="connsiteY13" fmla="*/ 100868 h 100868"/>
                  <a:gd name="connsiteX14" fmla="*/ 84726 w 84725"/>
                  <a:gd name="connsiteY14" fmla="*/ 42009 h 100868"/>
                  <a:gd name="connsiteX15" fmla="*/ 49891 w 84725"/>
                  <a:gd name="connsiteY15" fmla="*/ 47 h 10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25" h="100868">
                    <a:moveTo>
                      <a:pt x="49891" y="0"/>
                    </a:moveTo>
                    <a:cubicBezTo>
                      <a:pt x="33607" y="0"/>
                      <a:pt x="22184" y="9157"/>
                      <a:pt x="17323" y="18550"/>
                    </a:cubicBezTo>
                    <a:lnTo>
                      <a:pt x="16898" y="18550"/>
                    </a:lnTo>
                    <a:lnTo>
                      <a:pt x="15860" y="2266"/>
                    </a:lnTo>
                    <a:lnTo>
                      <a:pt x="0" y="2266"/>
                    </a:lnTo>
                    <a:cubicBezTo>
                      <a:pt x="614" y="10432"/>
                      <a:pt x="802" y="18739"/>
                      <a:pt x="802" y="28934"/>
                    </a:cubicBezTo>
                    <a:lnTo>
                      <a:pt x="802" y="100821"/>
                    </a:lnTo>
                    <a:lnTo>
                      <a:pt x="18739" y="100821"/>
                    </a:lnTo>
                    <a:lnTo>
                      <a:pt x="18739" y="41584"/>
                    </a:lnTo>
                    <a:cubicBezTo>
                      <a:pt x="18739" y="38516"/>
                      <a:pt x="19164" y="35495"/>
                      <a:pt x="19966" y="33229"/>
                    </a:cubicBezTo>
                    <a:cubicBezTo>
                      <a:pt x="23034" y="23270"/>
                      <a:pt x="32191" y="14915"/>
                      <a:pt x="43991" y="14915"/>
                    </a:cubicBezTo>
                    <a:cubicBezTo>
                      <a:pt x="60889" y="14915"/>
                      <a:pt x="66789" y="28132"/>
                      <a:pt x="66789" y="44039"/>
                    </a:cubicBezTo>
                    <a:lnTo>
                      <a:pt x="66789" y="100868"/>
                    </a:lnTo>
                    <a:lnTo>
                      <a:pt x="84726" y="100868"/>
                    </a:lnTo>
                    <a:lnTo>
                      <a:pt x="84726" y="42009"/>
                    </a:lnTo>
                    <a:cubicBezTo>
                      <a:pt x="84726" y="8213"/>
                      <a:pt x="63533" y="47"/>
                      <a:pt x="49891" y="47"/>
                    </a:cubicBezTo>
                    <a:close/>
                  </a:path>
                </a:pathLst>
              </a:custGeom>
              <a:solidFill>
                <a:srgbClr val="4C3B6C"/>
              </a:solidFill>
              <a:ln w="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E351485-2C67-8717-8F16-76F6D8AD0AD6}"/>
                  </a:ext>
                </a:extLst>
              </p:cNvPr>
              <p:cNvSpPr/>
              <p:nvPr/>
            </p:nvSpPr>
            <p:spPr>
              <a:xfrm>
                <a:off x="6036948" y="-1153080"/>
                <a:ext cx="86944" cy="102850"/>
              </a:xfrm>
              <a:custGeom>
                <a:avLst/>
                <a:gdLst>
                  <a:gd name="connsiteX0" fmla="*/ 46210 w 86944"/>
                  <a:gd name="connsiteY0" fmla="*/ 0 h 102850"/>
                  <a:gd name="connsiteX1" fmla="*/ 0 w 86944"/>
                  <a:gd name="connsiteY1" fmla="*/ 53148 h 102850"/>
                  <a:gd name="connsiteX2" fmla="*/ 48475 w 86944"/>
                  <a:gd name="connsiteY2" fmla="*/ 102851 h 102850"/>
                  <a:gd name="connsiteX3" fmla="*/ 81233 w 86944"/>
                  <a:gd name="connsiteY3" fmla="*/ 96762 h 102850"/>
                  <a:gd name="connsiteX4" fmla="*/ 78165 w 86944"/>
                  <a:gd name="connsiteY4" fmla="*/ 83923 h 102850"/>
                  <a:gd name="connsiteX5" fmla="*/ 50883 w 86944"/>
                  <a:gd name="connsiteY5" fmla="*/ 89021 h 102850"/>
                  <a:gd name="connsiteX6" fmla="*/ 17087 w 86944"/>
                  <a:gd name="connsiteY6" fmla="*/ 54800 h 102850"/>
                  <a:gd name="connsiteX7" fmla="*/ 86331 w 86944"/>
                  <a:gd name="connsiteY7" fmla="*/ 54800 h 102850"/>
                  <a:gd name="connsiteX8" fmla="*/ 86944 w 86944"/>
                  <a:gd name="connsiteY8" fmla="*/ 46446 h 102850"/>
                  <a:gd name="connsiteX9" fmla="*/ 46210 w 86944"/>
                  <a:gd name="connsiteY9" fmla="*/ 47 h 102850"/>
                  <a:gd name="connsiteX10" fmla="*/ 17276 w 86944"/>
                  <a:gd name="connsiteY10" fmla="*/ 41962 h 102850"/>
                  <a:gd name="connsiteX11" fmla="*/ 44747 w 86944"/>
                  <a:gd name="connsiteY11" fmla="*/ 12839 h 102850"/>
                  <a:gd name="connsiteX12" fmla="*/ 69574 w 86944"/>
                  <a:gd name="connsiteY12" fmla="*/ 41962 h 102850"/>
                  <a:gd name="connsiteX13" fmla="*/ 17228 w 86944"/>
                  <a:gd name="connsiteY13" fmla="*/ 41962 h 10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944" h="102850">
                    <a:moveTo>
                      <a:pt x="46210" y="0"/>
                    </a:moveTo>
                    <a:cubicBezTo>
                      <a:pt x="17512" y="0"/>
                      <a:pt x="0" y="23412"/>
                      <a:pt x="0" y="53148"/>
                    </a:cubicBezTo>
                    <a:cubicBezTo>
                      <a:pt x="0" y="82885"/>
                      <a:pt x="18125" y="102851"/>
                      <a:pt x="48475" y="102851"/>
                    </a:cubicBezTo>
                    <a:cubicBezTo>
                      <a:pt x="64146" y="102851"/>
                      <a:pt x="74955" y="99594"/>
                      <a:pt x="81233" y="96762"/>
                    </a:cubicBezTo>
                    <a:lnTo>
                      <a:pt x="78165" y="83923"/>
                    </a:lnTo>
                    <a:cubicBezTo>
                      <a:pt x="71462" y="86755"/>
                      <a:pt x="63721" y="89021"/>
                      <a:pt x="50883" y="89021"/>
                    </a:cubicBezTo>
                    <a:cubicBezTo>
                      <a:pt x="32946" y="89021"/>
                      <a:pt x="17512" y="79062"/>
                      <a:pt x="17087" y="54800"/>
                    </a:cubicBezTo>
                    <a:lnTo>
                      <a:pt x="86331" y="54800"/>
                    </a:lnTo>
                    <a:cubicBezTo>
                      <a:pt x="86519" y="52959"/>
                      <a:pt x="86944" y="50127"/>
                      <a:pt x="86944" y="46446"/>
                    </a:cubicBezTo>
                    <a:cubicBezTo>
                      <a:pt x="86944" y="28321"/>
                      <a:pt x="78401" y="47"/>
                      <a:pt x="46210" y="47"/>
                    </a:cubicBezTo>
                    <a:close/>
                    <a:moveTo>
                      <a:pt x="17276" y="41962"/>
                    </a:moveTo>
                    <a:cubicBezTo>
                      <a:pt x="18692" y="29548"/>
                      <a:pt x="26621" y="12839"/>
                      <a:pt x="44747" y="12839"/>
                    </a:cubicBezTo>
                    <a:cubicBezTo>
                      <a:pt x="64901" y="12839"/>
                      <a:pt x="69810" y="30539"/>
                      <a:pt x="69574" y="41962"/>
                    </a:cubicBezTo>
                    <a:lnTo>
                      <a:pt x="17228" y="41962"/>
                    </a:lnTo>
                    <a:close/>
                  </a:path>
                </a:pathLst>
              </a:custGeom>
              <a:solidFill>
                <a:srgbClr val="4C3B6C"/>
              </a:solidFill>
              <a:ln w="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56E1508-32AE-C236-E0BD-EFEBDC186090}"/>
                  </a:ext>
                </a:extLst>
              </p:cNvPr>
              <p:cNvSpPr/>
              <p:nvPr/>
            </p:nvSpPr>
            <p:spPr>
              <a:xfrm>
                <a:off x="6145274" y="-1153175"/>
                <a:ext cx="49419" cy="100821"/>
              </a:xfrm>
              <a:custGeom>
                <a:avLst/>
                <a:gdLst>
                  <a:gd name="connsiteX0" fmla="*/ 17087 w 49419"/>
                  <a:gd name="connsiteY0" fmla="*/ 21665 h 100821"/>
                  <a:gd name="connsiteX1" fmla="*/ 16284 w 49419"/>
                  <a:gd name="connsiteY1" fmla="*/ 21665 h 100821"/>
                  <a:gd name="connsiteX2" fmla="*/ 15671 w 49419"/>
                  <a:gd name="connsiteY2" fmla="*/ 2313 h 100821"/>
                  <a:gd name="connsiteX3" fmla="*/ 0 w 49419"/>
                  <a:gd name="connsiteY3" fmla="*/ 2313 h 100821"/>
                  <a:gd name="connsiteX4" fmla="*/ 802 w 49419"/>
                  <a:gd name="connsiteY4" fmla="*/ 33041 h 100821"/>
                  <a:gd name="connsiteX5" fmla="*/ 802 w 49419"/>
                  <a:gd name="connsiteY5" fmla="*/ 100821 h 100821"/>
                  <a:gd name="connsiteX6" fmla="*/ 18503 w 49419"/>
                  <a:gd name="connsiteY6" fmla="*/ 100821 h 100821"/>
                  <a:gd name="connsiteX7" fmla="*/ 18503 w 49419"/>
                  <a:gd name="connsiteY7" fmla="*/ 48287 h 100821"/>
                  <a:gd name="connsiteX8" fmla="*/ 19305 w 49419"/>
                  <a:gd name="connsiteY8" fmla="*/ 39932 h 100821"/>
                  <a:gd name="connsiteX9" fmla="*/ 43330 w 49419"/>
                  <a:gd name="connsiteY9" fmla="*/ 16898 h 100821"/>
                  <a:gd name="connsiteX10" fmla="*/ 49419 w 49419"/>
                  <a:gd name="connsiteY10" fmla="*/ 17512 h 100821"/>
                  <a:gd name="connsiteX11" fmla="*/ 49419 w 49419"/>
                  <a:gd name="connsiteY11" fmla="*/ 614 h 100821"/>
                  <a:gd name="connsiteX12" fmla="*/ 44322 w 49419"/>
                  <a:gd name="connsiteY12" fmla="*/ 0 h 100821"/>
                  <a:gd name="connsiteX13" fmla="*/ 17039 w 49419"/>
                  <a:gd name="connsiteY13" fmla="*/ 21571 h 10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19" h="100821">
                    <a:moveTo>
                      <a:pt x="17087" y="21665"/>
                    </a:moveTo>
                    <a:lnTo>
                      <a:pt x="16284" y="21665"/>
                    </a:lnTo>
                    <a:lnTo>
                      <a:pt x="15671" y="2313"/>
                    </a:lnTo>
                    <a:lnTo>
                      <a:pt x="0" y="2313"/>
                    </a:lnTo>
                    <a:cubicBezTo>
                      <a:pt x="614" y="11470"/>
                      <a:pt x="802" y="21429"/>
                      <a:pt x="802" y="33041"/>
                    </a:cubicBezTo>
                    <a:lnTo>
                      <a:pt x="802" y="100821"/>
                    </a:lnTo>
                    <a:lnTo>
                      <a:pt x="18503" y="100821"/>
                    </a:lnTo>
                    <a:lnTo>
                      <a:pt x="18503" y="48287"/>
                    </a:lnTo>
                    <a:cubicBezTo>
                      <a:pt x="18503" y="45219"/>
                      <a:pt x="18928" y="42387"/>
                      <a:pt x="19305" y="39932"/>
                    </a:cubicBezTo>
                    <a:cubicBezTo>
                      <a:pt x="21760" y="26480"/>
                      <a:pt x="30728" y="16898"/>
                      <a:pt x="43330" y="16898"/>
                    </a:cubicBezTo>
                    <a:cubicBezTo>
                      <a:pt x="45785" y="16898"/>
                      <a:pt x="47626" y="17087"/>
                      <a:pt x="49419" y="17512"/>
                    </a:cubicBezTo>
                    <a:lnTo>
                      <a:pt x="49419" y="614"/>
                    </a:lnTo>
                    <a:cubicBezTo>
                      <a:pt x="47815" y="189"/>
                      <a:pt x="46351" y="0"/>
                      <a:pt x="44322" y="0"/>
                    </a:cubicBezTo>
                    <a:cubicBezTo>
                      <a:pt x="32285" y="0"/>
                      <a:pt x="21524" y="8355"/>
                      <a:pt x="17039" y="21571"/>
                    </a:cubicBezTo>
                    <a:close/>
                  </a:path>
                </a:pathLst>
              </a:custGeom>
              <a:solidFill>
                <a:srgbClr val="4C3B6C"/>
              </a:solidFill>
              <a:ln w="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C341DDC-EADE-14F4-E972-9EC7DA983A13}"/>
                  </a:ext>
                </a:extLst>
              </p:cNvPr>
              <p:cNvSpPr/>
              <p:nvPr/>
            </p:nvSpPr>
            <p:spPr>
              <a:xfrm>
                <a:off x="6205785" y="-1153080"/>
                <a:ext cx="64570" cy="102803"/>
              </a:xfrm>
              <a:custGeom>
                <a:avLst/>
                <a:gdLst>
                  <a:gd name="connsiteX0" fmla="*/ 38658 w 64570"/>
                  <a:gd name="connsiteY0" fmla="*/ 43566 h 102803"/>
                  <a:gd name="connsiteX1" fmla="*/ 19919 w 64570"/>
                  <a:gd name="connsiteY1" fmla="*/ 26857 h 102803"/>
                  <a:gd name="connsiteX2" fmla="*/ 36392 w 64570"/>
                  <a:gd name="connsiteY2" fmla="*/ 13405 h 102803"/>
                  <a:gd name="connsiteX3" fmla="*/ 56547 w 64570"/>
                  <a:gd name="connsiteY3" fmla="*/ 19116 h 102803"/>
                  <a:gd name="connsiteX4" fmla="*/ 61031 w 64570"/>
                  <a:gd name="connsiteY4" fmla="*/ 6089 h 102803"/>
                  <a:gd name="connsiteX5" fmla="*/ 36817 w 64570"/>
                  <a:gd name="connsiteY5" fmla="*/ 0 h 102803"/>
                  <a:gd name="connsiteX6" fmla="*/ 2832 w 64570"/>
                  <a:gd name="connsiteY6" fmla="*/ 28887 h 102803"/>
                  <a:gd name="connsiteX7" fmla="*/ 28887 w 64570"/>
                  <a:gd name="connsiteY7" fmla="*/ 56783 h 102803"/>
                  <a:gd name="connsiteX8" fmla="*/ 47201 w 64570"/>
                  <a:gd name="connsiteY8" fmla="*/ 74908 h 102803"/>
                  <a:gd name="connsiteX9" fmla="*/ 28084 w 64570"/>
                  <a:gd name="connsiteY9" fmla="*/ 89587 h 102803"/>
                  <a:gd name="connsiteX10" fmla="*/ 4484 w 64570"/>
                  <a:gd name="connsiteY10" fmla="*/ 82460 h 102803"/>
                  <a:gd name="connsiteX11" fmla="*/ 0 w 64570"/>
                  <a:gd name="connsiteY11" fmla="*/ 96101 h 102803"/>
                  <a:gd name="connsiteX12" fmla="*/ 27707 w 64570"/>
                  <a:gd name="connsiteY12" fmla="*/ 102804 h 102803"/>
                  <a:gd name="connsiteX13" fmla="*/ 64571 w 64570"/>
                  <a:gd name="connsiteY13" fmla="*/ 73303 h 102803"/>
                  <a:gd name="connsiteX14" fmla="*/ 38705 w 64570"/>
                  <a:gd name="connsiteY14" fmla="*/ 43566 h 10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570" h="102803">
                    <a:moveTo>
                      <a:pt x="38658" y="43566"/>
                    </a:moveTo>
                    <a:cubicBezTo>
                      <a:pt x="25819" y="38658"/>
                      <a:pt x="19919" y="35023"/>
                      <a:pt x="19919" y="26857"/>
                    </a:cubicBezTo>
                    <a:cubicBezTo>
                      <a:pt x="19919" y="19541"/>
                      <a:pt x="25819" y="13405"/>
                      <a:pt x="36392" y="13405"/>
                    </a:cubicBezTo>
                    <a:cubicBezTo>
                      <a:pt x="45549" y="13405"/>
                      <a:pt x="52676" y="16662"/>
                      <a:pt x="56547" y="19116"/>
                    </a:cubicBezTo>
                    <a:lnTo>
                      <a:pt x="61031" y="6089"/>
                    </a:lnTo>
                    <a:cubicBezTo>
                      <a:pt x="55508" y="2832"/>
                      <a:pt x="46776" y="0"/>
                      <a:pt x="36817" y="0"/>
                    </a:cubicBezTo>
                    <a:cubicBezTo>
                      <a:pt x="15623" y="0"/>
                      <a:pt x="2832" y="13028"/>
                      <a:pt x="2832" y="28887"/>
                    </a:cubicBezTo>
                    <a:cubicBezTo>
                      <a:pt x="2832" y="40687"/>
                      <a:pt x="11187" y="50458"/>
                      <a:pt x="28887" y="56783"/>
                    </a:cubicBezTo>
                    <a:cubicBezTo>
                      <a:pt x="42103" y="61692"/>
                      <a:pt x="47201" y="66365"/>
                      <a:pt x="47201" y="74908"/>
                    </a:cubicBezTo>
                    <a:cubicBezTo>
                      <a:pt x="47201" y="83451"/>
                      <a:pt x="41112" y="89587"/>
                      <a:pt x="28084" y="89587"/>
                    </a:cubicBezTo>
                    <a:cubicBezTo>
                      <a:pt x="19116" y="89587"/>
                      <a:pt x="9770" y="85906"/>
                      <a:pt x="4484" y="82460"/>
                    </a:cubicBezTo>
                    <a:lnTo>
                      <a:pt x="0" y="96101"/>
                    </a:lnTo>
                    <a:cubicBezTo>
                      <a:pt x="6939" y="100160"/>
                      <a:pt x="16898" y="102804"/>
                      <a:pt x="27707" y="102804"/>
                    </a:cubicBezTo>
                    <a:cubicBezTo>
                      <a:pt x="51119" y="102804"/>
                      <a:pt x="64571" y="90579"/>
                      <a:pt x="64571" y="73303"/>
                    </a:cubicBezTo>
                    <a:cubicBezTo>
                      <a:pt x="64571" y="58623"/>
                      <a:pt x="55839" y="50080"/>
                      <a:pt x="38705" y="43566"/>
                    </a:cubicBezTo>
                    <a:close/>
                  </a:path>
                </a:pathLst>
              </a:custGeom>
              <a:solidFill>
                <a:srgbClr val="4C3B6C"/>
              </a:solidFill>
              <a:ln w="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2DECFF4-F16B-9274-1149-4C05C33464EF}"/>
                  </a:ext>
                </a:extLst>
              </p:cNvPr>
              <p:cNvSpPr/>
              <p:nvPr/>
            </p:nvSpPr>
            <p:spPr>
              <a:xfrm>
                <a:off x="6293249" y="-1196883"/>
                <a:ext cx="83923" cy="144576"/>
              </a:xfrm>
              <a:custGeom>
                <a:avLst/>
                <a:gdLst>
                  <a:gd name="connsiteX0" fmla="*/ 49514 w 83923"/>
                  <a:gd name="connsiteY0" fmla="*/ 43803 h 144576"/>
                  <a:gd name="connsiteX1" fmla="*/ 31200 w 83923"/>
                  <a:gd name="connsiteY1" fmla="*/ 48900 h 144576"/>
                  <a:gd name="connsiteX2" fmla="*/ 18361 w 83923"/>
                  <a:gd name="connsiteY2" fmla="*/ 61503 h 144576"/>
                  <a:gd name="connsiteX3" fmla="*/ 17936 w 83923"/>
                  <a:gd name="connsiteY3" fmla="*/ 61503 h 144576"/>
                  <a:gd name="connsiteX4" fmla="*/ 17936 w 83923"/>
                  <a:gd name="connsiteY4" fmla="*/ 0 h 144576"/>
                  <a:gd name="connsiteX5" fmla="*/ 0 w 83923"/>
                  <a:gd name="connsiteY5" fmla="*/ 0 h 144576"/>
                  <a:gd name="connsiteX6" fmla="*/ 0 w 83923"/>
                  <a:gd name="connsiteY6" fmla="*/ 144576 h 144576"/>
                  <a:gd name="connsiteX7" fmla="*/ 17936 w 83923"/>
                  <a:gd name="connsiteY7" fmla="*/ 144576 h 144576"/>
                  <a:gd name="connsiteX8" fmla="*/ 17936 w 83923"/>
                  <a:gd name="connsiteY8" fmla="*/ 85103 h 144576"/>
                  <a:gd name="connsiteX9" fmla="*/ 19164 w 83923"/>
                  <a:gd name="connsiteY9" fmla="*/ 76560 h 144576"/>
                  <a:gd name="connsiteX10" fmla="*/ 43189 w 83923"/>
                  <a:gd name="connsiteY10" fmla="*/ 58624 h 144576"/>
                  <a:gd name="connsiteX11" fmla="*/ 65987 w 83923"/>
                  <a:gd name="connsiteY11" fmla="*/ 87935 h 144576"/>
                  <a:gd name="connsiteX12" fmla="*/ 65987 w 83923"/>
                  <a:gd name="connsiteY12" fmla="*/ 144530 h 144576"/>
                  <a:gd name="connsiteX13" fmla="*/ 83923 w 83923"/>
                  <a:gd name="connsiteY13" fmla="*/ 144530 h 144576"/>
                  <a:gd name="connsiteX14" fmla="*/ 83923 w 83923"/>
                  <a:gd name="connsiteY14" fmla="*/ 85906 h 144576"/>
                  <a:gd name="connsiteX15" fmla="*/ 49514 w 83923"/>
                  <a:gd name="connsiteY15" fmla="*/ 43755 h 1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923" h="144576">
                    <a:moveTo>
                      <a:pt x="49514" y="43803"/>
                    </a:moveTo>
                    <a:cubicBezTo>
                      <a:pt x="42811" y="43803"/>
                      <a:pt x="36486" y="45832"/>
                      <a:pt x="31200" y="48900"/>
                    </a:cubicBezTo>
                    <a:cubicBezTo>
                      <a:pt x="25677" y="51968"/>
                      <a:pt x="21240" y="56452"/>
                      <a:pt x="18361" y="61503"/>
                    </a:cubicBezTo>
                    <a:lnTo>
                      <a:pt x="17936" y="61503"/>
                    </a:lnTo>
                    <a:lnTo>
                      <a:pt x="17936" y="0"/>
                    </a:lnTo>
                    <a:lnTo>
                      <a:pt x="0" y="0"/>
                    </a:lnTo>
                    <a:lnTo>
                      <a:pt x="0" y="144576"/>
                    </a:lnTo>
                    <a:lnTo>
                      <a:pt x="17936" y="144576"/>
                    </a:lnTo>
                    <a:lnTo>
                      <a:pt x="17936" y="85103"/>
                    </a:lnTo>
                    <a:cubicBezTo>
                      <a:pt x="17936" y="81658"/>
                      <a:pt x="18125" y="79015"/>
                      <a:pt x="19164" y="76560"/>
                    </a:cubicBezTo>
                    <a:cubicBezTo>
                      <a:pt x="22420" y="66789"/>
                      <a:pt x="31577" y="58624"/>
                      <a:pt x="43189" y="58624"/>
                    </a:cubicBezTo>
                    <a:cubicBezTo>
                      <a:pt x="60087" y="58624"/>
                      <a:pt x="65987" y="72076"/>
                      <a:pt x="65987" y="87935"/>
                    </a:cubicBezTo>
                    <a:lnTo>
                      <a:pt x="65987" y="144530"/>
                    </a:lnTo>
                    <a:lnTo>
                      <a:pt x="83923" y="144530"/>
                    </a:lnTo>
                    <a:lnTo>
                      <a:pt x="83923" y="85906"/>
                    </a:lnTo>
                    <a:cubicBezTo>
                      <a:pt x="83923" y="51921"/>
                      <a:pt x="62730" y="43755"/>
                      <a:pt x="49514" y="43755"/>
                    </a:cubicBezTo>
                    <a:close/>
                  </a:path>
                </a:pathLst>
              </a:custGeom>
              <a:solidFill>
                <a:srgbClr val="4C3B6C"/>
              </a:solidFill>
              <a:ln w="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0575F37-1634-84BD-11BD-D081D95FBE99}"/>
                  </a:ext>
                </a:extLst>
              </p:cNvPr>
              <p:cNvSpPr/>
              <p:nvPr/>
            </p:nvSpPr>
            <p:spPr>
              <a:xfrm>
                <a:off x="6404029" y="-1189756"/>
                <a:ext cx="22237" cy="22184"/>
              </a:xfrm>
              <a:custGeom>
                <a:avLst/>
                <a:gdLst>
                  <a:gd name="connsiteX0" fmla="*/ 11187 w 22237"/>
                  <a:gd name="connsiteY0" fmla="*/ 0 h 22184"/>
                  <a:gd name="connsiteX1" fmla="*/ 0 w 22237"/>
                  <a:gd name="connsiteY1" fmla="*/ 11187 h 22184"/>
                  <a:gd name="connsiteX2" fmla="*/ 10809 w 22237"/>
                  <a:gd name="connsiteY2" fmla="*/ 22184 h 22184"/>
                  <a:gd name="connsiteX3" fmla="*/ 22232 w 22237"/>
                  <a:gd name="connsiteY3" fmla="*/ 11187 h 22184"/>
                  <a:gd name="connsiteX4" fmla="*/ 11234 w 22237"/>
                  <a:gd name="connsiteY4" fmla="*/ 0 h 2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7" h="22184">
                    <a:moveTo>
                      <a:pt x="11187" y="0"/>
                    </a:moveTo>
                    <a:cubicBezTo>
                      <a:pt x="4673" y="0"/>
                      <a:pt x="0" y="4909"/>
                      <a:pt x="0" y="11187"/>
                    </a:cubicBezTo>
                    <a:cubicBezTo>
                      <a:pt x="0" y="17464"/>
                      <a:pt x="4484" y="22184"/>
                      <a:pt x="10809" y="22184"/>
                    </a:cubicBezTo>
                    <a:cubicBezTo>
                      <a:pt x="17936" y="22184"/>
                      <a:pt x="22420" y="17276"/>
                      <a:pt x="22232" y="11187"/>
                    </a:cubicBezTo>
                    <a:cubicBezTo>
                      <a:pt x="22232" y="4862"/>
                      <a:pt x="17936" y="0"/>
                      <a:pt x="11234" y="0"/>
                    </a:cubicBezTo>
                    <a:close/>
                  </a:path>
                </a:pathLst>
              </a:custGeom>
              <a:solidFill>
                <a:srgbClr val="4C3B6C"/>
              </a:solidFill>
              <a:ln w="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26CD165-BA05-0172-9AFB-02192DFDD263}"/>
                  </a:ext>
                </a:extLst>
              </p:cNvPr>
              <p:cNvSpPr/>
              <p:nvPr/>
            </p:nvSpPr>
            <p:spPr>
              <a:xfrm>
                <a:off x="6406295" y="-1150862"/>
                <a:ext cx="17936" cy="98555"/>
              </a:xfrm>
              <a:custGeom>
                <a:avLst/>
                <a:gdLst>
                  <a:gd name="connsiteX0" fmla="*/ 0 w 17936"/>
                  <a:gd name="connsiteY0" fmla="*/ 0 h 98555"/>
                  <a:gd name="connsiteX1" fmla="*/ 17936 w 17936"/>
                  <a:gd name="connsiteY1" fmla="*/ 0 h 98555"/>
                  <a:gd name="connsiteX2" fmla="*/ 17936 w 17936"/>
                  <a:gd name="connsiteY2" fmla="*/ 98555 h 98555"/>
                  <a:gd name="connsiteX3" fmla="*/ 0 w 17936"/>
                  <a:gd name="connsiteY3" fmla="*/ 98555 h 98555"/>
                </a:gdLst>
                <a:ahLst/>
                <a:cxnLst>
                  <a:cxn ang="0">
                    <a:pos x="connsiteX0" y="connsiteY0"/>
                  </a:cxn>
                  <a:cxn ang="0">
                    <a:pos x="connsiteX1" y="connsiteY1"/>
                  </a:cxn>
                  <a:cxn ang="0">
                    <a:pos x="connsiteX2" y="connsiteY2"/>
                  </a:cxn>
                  <a:cxn ang="0">
                    <a:pos x="connsiteX3" y="connsiteY3"/>
                  </a:cxn>
                </a:cxnLst>
                <a:rect l="l" t="t" r="r" b="b"/>
                <a:pathLst>
                  <a:path w="17936" h="98555">
                    <a:moveTo>
                      <a:pt x="0" y="0"/>
                    </a:moveTo>
                    <a:lnTo>
                      <a:pt x="17936" y="0"/>
                    </a:lnTo>
                    <a:lnTo>
                      <a:pt x="17936" y="98555"/>
                    </a:lnTo>
                    <a:lnTo>
                      <a:pt x="0" y="98555"/>
                    </a:lnTo>
                    <a:close/>
                  </a:path>
                </a:pathLst>
              </a:custGeom>
              <a:solidFill>
                <a:srgbClr val="4C3B6C"/>
              </a:solidFill>
              <a:ln w="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8F852A2-EDDD-7636-BA1D-EFB1916FA998}"/>
                  </a:ext>
                </a:extLst>
              </p:cNvPr>
              <p:cNvSpPr/>
              <p:nvPr/>
            </p:nvSpPr>
            <p:spPr>
              <a:xfrm>
                <a:off x="6453071" y="-1153080"/>
                <a:ext cx="94071" cy="141083"/>
              </a:xfrm>
              <a:custGeom>
                <a:avLst/>
                <a:gdLst>
                  <a:gd name="connsiteX0" fmla="*/ 52346 w 94071"/>
                  <a:gd name="connsiteY0" fmla="*/ 0 h 141083"/>
                  <a:gd name="connsiteX1" fmla="*/ 17323 w 94071"/>
                  <a:gd name="connsiteY1" fmla="*/ 19116 h 141083"/>
                  <a:gd name="connsiteX2" fmla="*/ 16898 w 94071"/>
                  <a:gd name="connsiteY2" fmla="*/ 19116 h 141083"/>
                  <a:gd name="connsiteX3" fmla="*/ 16096 w 94071"/>
                  <a:gd name="connsiteY3" fmla="*/ 2218 h 141083"/>
                  <a:gd name="connsiteX4" fmla="*/ 0 w 94071"/>
                  <a:gd name="connsiteY4" fmla="*/ 2218 h 141083"/>
                  <a:gd name="connsiteX5" fmla="*/ 802 w 94071"/>
                  <a:gd name="connsiteY5" fmla="*/ 34409 h 141083"/>
                  <a:gd name="connsiteX6" fmla="*/ 802 w 94071"/>
                  <a:gd name="connsiteY6" fmla="*/ 141084 h 141083"/>
                  <a:gd name="connsiteX7" fmla="*/ 18503 w 94071"/>
                  <a:gd name="connsiteY7" fmla="*/ 141084 h 141083"/>
                  <a:gd name="connsiteX8" fmla="*/ 18503 w 94071"/>
                  <a:gd name="connsiteY8" fmla="*/ 87558 h 141083"/>
                  <a:gd name="connsiteX9" fmla="*/ 18928 w 94071"/>
                  <a:gd name="connsiteY9" fmla="*/ 87558 h 141083"/>
                  <a:gd name="connsiteX10" fmla="*/ 49278 w 94071"/>
                  <a:gd name="connsiteY10" fmla="*/ 103040 h 141083"/>
                  <a:gd name="connsiteX11" fmla="*/ 94071 w 94071"/>
                  <a:gd name="connsiteY11" fmla="*/ 50080 h 141083"/>
                  <a:gd name="connsiteX12" fmla="*/ 52346 w 94071"/>
                  <a:gd name="connsiteY12" fmla="*/ 0 h 141083"/>
                  <a:gd name="connsiteX13" fmla="*/ 46257 w 94071"/>
                  <a:gd name="connsiteY13" fmla="*/ 88974 h 141083"/>
                  <a:gd name="connsiteX14" fmla="*/ 19400 w 94071"/>
                  <a:gd name="connsiteY14" fmla="*/ 68016 h 141083"/>
                  <a:gd name="connsiteX15" fmla="*/ 18597 w 94071"/>
                  <a:gd name="connsiteY15" fmla="*/ 60700 h 141083"/>
                  <a:gd name="connsiteX16" fmla="*/ 18597 w 94071"/>
                  <a:gd name="connsiteY16" fmla="*/ 43803 h 141083"/>
                  <a:gd name="connsiteX17" fmla="*/ 19824 w 94071"/>
                  <a:gd name="connsiteY17" fmla="*/ 36486 h 141083"/>
                  <a:gd name="connsiteX18" fmla="*/ 46918 w 94071"/>
                  <a:gd name="connsiteY18" fmla="*/ 14302 h 141083"/>
                  <a:gd name="connsiteX19" fmla="*/ 76229 w 94071"/>
                  <a:gd name="connsiteY19" fmla="*/ 50930 h 141083"/>
                  <a:gd name="connsiteX20" fmla="*/ 46304 w 94071"/>
                  <a:gd name="connsiteY20" fmla="*/ 89021 h 1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071" h="141083">
                    <a:moveTo>
                      <a:pt x="52346" y="0"/>
                    </a:moveTo>
                    <a:cubicBezTo>
                      <a:pt x="36250" y="0"/>
                      <a:pt x="24639" y="7127"/>
                      <a:pt x="17323" y="19116"/>
                    </a:cubicBezTo>
                    <a:lnTo>
                      <a:pt x="16898" y="19116"/>
                    </a:lnTo>
                    <a:lnTo>
                      <a:pt x="16096" y="2218"/>
                    </a:lnTo>
                    <a:lnTo>
                      <a:pt x="0" y="2218"/>
                    </a:lnTo>
                    <a:cubicBezTo>
                      <a:pt x="425" y="11564"/>
                      <a:pt x="802" y="21760"/>
                      <a:pt x="802" y="34409"/>
                    </a:cubicBezTo>
                    <a:lnTo>
                      <a:pt x="802" y="141084"/>
                    </a:lnTo>
                    <a:lnTo>
                      <a:pt x="18503" y="141084"/>
                    </a:lnTo>
                    <a:lnTo>
                      <a:pt x="18503" y="87558"/>
                    </a:lnTo>
                    <a:lnTo>
                      <a:pt x="18928" y="87558"/>
                    </a:lnTo>
                    <a:cubicBezTo>
                      <a:pt x="24828" y="97328"/>
                      <a:pt x="36250" y="103040"/>
                      <a:pt x="49278" y="103040"/>
                    </a:cubicBezTo>
                    <a:cubicBezTo>
                      <a:pt x="72501" y="103040"/>
                      <a:pt x="94071" y="85528"/>
                      <a:pt x="94071" y="50080"/>
                    </a:cubicBezTo>
                    <a:cubicBezTo>
                      <a:pt x="94071" y="20155"/>
                      <a:pt x="76135" y="0"/>
                      <a:pt x="52346" y="0"/>
                    </a:cubicBezTo>
                    <a:close/>
                    <a:moveTo>
                      <a:pt x="46257" y="88974"/>
                    </a:moveTo>
                    <a:cubicBezTo>
                      <a:pt x="33418" y="88974"/>
                      <a:pt x="22657" y="80430"/>
                      <a:pt x="19400" y="68016"/>
                    </a:cubicBezTo>
                    <a:cubicBezTo>
                      <a:pt x="18975" y="65798"/>
                      <a:pt x="18597" y="63344"/>
                      <a:pt x="18597" y="60700"/>
                    </a:cubicBezTo>
                    <a:lnTo>
                      <a:pt x="18597" y="43803"/>
                    </a:lnTo>
                    <a:cubicBezTo>
                      <a:pt x="18597" y="41348"/>
                      <a:pt x="19211" y="38705"/>
                      <a:pt x="19824" y="36486"/>
                    </a:cubicBezTo>
                    <a:cubicBezTo>
                      <a:pt x="23270" y="23034"/>
                      <a:pt x="34693" y="14302"/>
                      <a:pt x="46918" y="14302"/>
                    </a:cubicBezTo>
                    <a:cubicBezTo>
                      <a:pt x="65845" y="14302"/>
                      <a:pt x="76229" y="31200"/>
                      <a:pt x="76229" y="50930"/>
                    </a:cubicBezTo>
                    <a:cubicBezTo>
                      <a:pt x="76229" y="73539"/>
                      <a:pt x="65232" y="89021"/>
                      <a:pt x="46304" y="89021"/>
                    </a:cubicBezTo>
                    <a:close/>
                  </a:path>
                </a:pathLst>
              </a:custGeom>
              <a:solidFill>
                <a:srgbClr val="4C3B6C"/>
              </a:solidFill>
              <a:ln w="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40C9272-3645-3202-0DA7-14CE8F37E109}"/>
                  </a:ext>
                </a:extLst>
              </p:cNvPr>
              <p:cNvSpPr/>
              <p:nvPr/>
            </p:nvSpPr>
            <p:spPr>
              <a:xfrm>
                <a:off x="6601754" y="-1150909"/>
                <a:ext cx="143113" cy="98555"/>
              </a:xfrm>
              <a:custGeom>
                <a:avLst/>
                <a:gdLst>
                  <a:gd name="connsiteX0" fmla="*/ 111347 w 143113"/>
                  <a:gd name="connsiteY0" fmla="*/ 49514 h 98555"/>
                  <a:gd name="connsiteX1" fmla="*/ 103795 w 143113"/>
                  <a:gd name="connsiteY1" fmla="*/ 81469 h 98555"/>
                  <a:gd name="connsiteX2" fmla="*/ 103181 w 143113"/>
                  <a:gd name="connsiteY2" fmla="*/ 81469 h 98555"/>
                  <a:gd name="connsiteX3" fmla="*/ 94449 w 143113"/>
                  <a:gd name="connsiteY3" fmla="*/ 49278 h 98555"/>
                  <a:gd name="connsiteX4" fmla="*/ 79156 w 143113"/>
                  <a:gd name="connsiteY4" fmla="*/ 0 h 98555"/>
                  <a:gd name="connsiteX5" fmla="*/ 64099 w 143113"/>
                  <a:gd name="connsiteY5" fmla="*/ 0 h 98555"/>
                  <a:gd name="connsiteX6" fmla="*/ 48003 w 143113"/>
                  <a:gd name="connsiteY6" fmla="*/ 50269 h 98555"/>
                  <a:gd name="connsiteX7" fmla="*/ 39271 w 143113"/>
                  <a:gd name="connsiteY7" fmla="*/ 81422 h 98555"/>
                  <a:gd name="connsiteX8" fmla="*/ 38658 w 143113"/>
                  <a:gd name="connsiteY8" fmla="*/ 81422 h 98555"/>
                  <a:gd name="connsiteX9" fmla="*/ 31341 w 143113"/>
                  <a:gd name="connsiteY9" fmla="*/ 50080 h 98555"/>
                  <a:gd name="connsiteX10" fmla="*/ 18314 w 143113"/>
                  <a:gd name="connsiteY10" fmla="*/ 0 h 98555"/>
                  <a:gd name="connsiteX11" fmla="*/ 0 w 143113"/>
                  <a:gd name="connsiteY11" fmla="*/ 0 h 98555"/>
                  <a:gd name="connsiteX12" fmla="*/ 29737 w 143113"/>
                  <a:gd name="connsiteY12" fmla="*/ 98556 h 98555"/>
                  <a:gd name="connsiteX13" fmla="*/ 46021 w 143113"/>
                  <a:gd name="connsiteY13" fmla="*/ 98556 h 98555"/>
                  <a:gd name="connsiteX14" fmla="*/ 61880 w 143113"/>
                  <a:gd name="connsiteY14" fmla="*/ 51732 h 98555"/>
                  <a:gd name="connsiteX15" fmla="*/ 70849 w 143113"/>
                  <a:gd name="connsiteY15" fmla="*/ 19164 h 98555"/>
                  <a:gd name="connsiteX16" fmla="*/ 71273 w 143113"/>
                  <a:gd name="connsiteY16" fmla="*/ 19164 h 98555"/>
                  <a:gd name="connsiteX17" fmla="*/ 80006 w 143113"/>
                  <a:gd name="connsiteY17" fmla="*/ 51543 h 98555"/>
                  <a:gd name="connsiteX18" fmla="*/ 95063 w 143113"/>
                  <a:gd name="connsiteY18" fmla="*/ 98556 h 98555"/>
                  <a:gd name="connsiteX19" fmla="*/ 111347 w 143113"/>
                  <a:gd name="connsiteY19" fmla="*/ 98556 h 98555"/>
                  <a:gd name="connsiteX20" fmla="*/ 143113 w 143113"/>
                  <a:gd name="connsiteY20" fmla="*/ 0 h 98555"/>
                  <a:gd name="connsiteX21" fmla="*/ 125413 w 143113"/>
                  <a:gd name="connsiteY21" fmla="*/ 0 h 98555"/>
                  <a:gd name="connsiteX22" fmla="*/ 111347 w 143113"/>
                  <a:gd name="connsiteY22" fmla="*/ 49466 h 9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13" h="98555">
                    <a:moveTo>
                      <a:pt x="111347" y="49514"/>
                    </a:moveTo>
                    <a:cubicBezTo>
                      <a:pt x="108090" y="61125"/>
                      <a:pt x="105447" y="71509"/>
                      <a:pt x="103795" y="81469"/>
                    </a:cubicBezTo>
                    <a:lnTo>
                      <a:pt x="103181" y="81469"/>
                    </a:lnTo>
                    <a:cubicBezTo>
                      <a:pt x="100963" y="71509"/>
                      <a:pt x="98084" y="61125"/>
                      <a:pt x="94449" y="49278"/>
                    </a:cubicBezTo>
                    <a:lnTo>
                      <a:pt x="79156" y="0"/>
                    </a:lnTo>
                    <a:lnTo>
                      <a:pt x="64099" y="0"/>
                    </a:lnTo>
                    <a:lnTo>
                      <a:pt x="48003" y="50269"/>
                    </a:lnTo>
                    <a:cubicBezTo>
                      <a:pt x="44747" y="60842"/>
                      <a:pt x="41490" y="71462"/>
                      <a:pt x="39271" y="81422"/>
                    </a:cubicBezTo>
                    <a:lnTo>
                      <a:pt x="38658" y="81422"/>
                    </a:lnTo>
                    <a:cubicBezTo>
                      <a:pt x="36817" y="71226"/>
                      <a:pt x="34173" y="61078"/>
                      <a:pt x="31341" y="50080"/>
                    </a:cubicBezTo>
                    <a:lnTo>
                      <a:pt x="18314" y="0"/>
                    </a:lnTo>
                    <a:lnTo>
                      <a:pt x="0" y="0"/>
                    </a:lnTo>
                    <a:lnTo>
                      <a:pt x="29737" y="98556"/>
                    </a:lnTo>
                    <a:lnTo>
                      <a:pt x="46021" y="98556"/>
                    </a:lnTo>
                    <a:lnTo>
                      <a:pt x="61880" y="51732"/>
                    </a:lnTo>
                    <a:cubicBezTo>
                      <a:pt x="65326" y="41159"/>
                      <a:pt x="68394" y="30964"/>
                      <a:pt x="70849" y="19164"/>
                    </a:cubicBezTo>
                    <a:lnTo>
                      <a:pt x="71273" y="19164"/>
                    </a:lnTo>
                    <a:cubicBezTo>
                      <a:pt x="73728" y="30775"/>
                      <a:pt x="76560" y="40545"/>
                      <a:pt x="80006" y="51543"/>
                    </a:cubicBezTo>
                    <a:lnTo>
                      <a:pt x="95063" y="98556"/>
                    </a:lnTo>
                    <a:lnTo>
                      <a:pt x="111347" y="98556"/>
                    </a:lnTo>
                    <a:lnTo>
                      <a:pt x="143113" y="0"/>
                    </a:lnTo>
                    <a:lnTo>
                      <a:pt x="125413" y="0"/>
                    </a:lnTo>
                    <a:lnTo>
                      <a:pt x="111347" y="49466"/>
                    </a:lnTo>
                    <a:close/>
                  </a:path>
                </a:pathLst>
              </a:custGeom>
              <a:solidFill>
                <a:srgbClr val="4C3B6C"/>
              </a:solidFill>
              <a:ln w="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2CD90A7-ABCF-A6BF-CDAD-723948B594A8}"/>
                  </a:ext>
                </a:extLst>
              </p:cNvPr>
              <p:cNvSpPr/>
              <p:nvPr/>
            </p:nvSpPr>
            <p:spPr>
              <a:xfrm>
                <a:off x="6760538" y="-1189756"/>
                <a:ext cx="22237" cy="22184"/>
              </a:xfrm>
              <a:custGeom>
                <a:avLst/>
                <a:gdLst>
                  <a:gd name="connsiteX0" fmla="*/ 11187 w 22237"/>
                  <a:gd name="connsiteY0" fmla="*/ 0 h 22184"/>
                  <a:gd name="connsiteX1" fmla="*/ 0 w 22237"/>
                  <a:gd name="connsiteY1" fmla="*/ 11187 h 22184"/>
                  <a:gd name="connsiteX2" fmla="*/ 10809 w 22237"/>
                  <a:gd name="connsiteY2" fmla="*/ 22184 h 22184"/>
                  <a:gd name="connsiteX3" fmla="*/ 22232 w 22237"/>
                  <a:gd name="connsiteY3" fmla="*/ 11187 h 22184"/>
                  <a:gd name="connsiteX4" fmla="*/ 11234 w 22237"/>
                  <a:gd name="connsiteY4" fmla="*/ 0 h 2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7" h="22184">
                    <a:moveTo>
                      <a:pt x="11187" y="0"/>
                    </a:moveTo>
                    <a:cubicBezTo>
                      <a:pt x="4673" y="0"/>
                      <a:pt x="0" y="4909"/>
                      <a:pt x="0" y="11187"/>
                    </a:cubicBezTo>
                    <a:cubicBezTo>
                      <a:pt x="0" y="17464"/>
                      <a:pt x="4484" y="22184"/>
                      <a:pt x="10809" y="22184"/>
                    </a:cubicBezTo>
                    <a:cubicBezTo>
                      <a:pt x="17936" y="22184"/>
                      <a:pt x="22420" y="17276"/>
                      <a:pt x="22232" y="11187"/>
                    </a:cubicBezTo>
                    <a:cubicBezTo>
                      <a:pt x="22232" y="4862"/>
                      <a:pt x="17936" y="0"/>
                      <a:pt x="11234" y="0"/>
                    </a:cubicBezTo>
                    <a:close/>
                  </a:path>
                </a:pathLst>
              </a:custGeom>
              <a:solidFill>
                <a:srgbClr val="4C3B6C"/>
              </a:solidFill>
              <a:ln w="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079C1B6-60A4-CEEC-A559-B217E9CC03D5}"/>
                  </a:ext>
                </a:extLst>
              </p:cNvPr>
              <p:cNvSpPr/>
              <p:nvPr/>
            </p:nvSpPr>
            <p:spPr>
              <a:xfrm>
                <a:off x="6762756" y="-1150862"/>
                <a:ext cx="17936" cy="98555"/>
              </a:xfrm>
              <a:custGeom>
                <a:avLst/>
                <a:gdLst>
                  <a:gd name="connsiteX0" fmla="*/ 0 w 17936"/>
                  <a:gd name="connsiteY0" fmla="*/ 0 h 98555"/>
                  <a:gd name="connsiteX1" fmla="*/ 17936 w 17936"/>
                  <a:gd name="connsiteY1" fmla="*/ 0 h 98555"/>
                  <a:gd name="connsiteX2" fmla="*/ 17936 w 17936"/>
                  <a:gd name="connsiteY2" fmla="*/ 98555 h 98555"/>
                  <a:gd name="connsiteX3" fmla="*/ 0 w 17936"/>
                  <a:gd name="connsiteY3" fmla="*/ 98555 h 98555"/>
                </a:gdLst>
                <a:ahLst/>
                <a:cxnLst>
                  <a:cxn ang="0">
                    <a:pos x="connsiteX0" y="connsiteY0"/>
                  </a:cxn>
                  <a:cxn ang="0">
                    <a:pos x="connsiteX1" y="connsiteY1"/>
                  </a:cxn>
                  <a:cxn ang="0">
                    <a:pos x="connsiteX2" y="connsiteY2"/>
                  </a:cxn>
                  <a:cxn ang="0">
                    <a:pos x="connsiteX3" y="connsiteY3"/>
                  </a:cxn>
                </a:cxnLst>
                <a:rect l="l" t="t" r="r" b="b"/>
                <a:pathLst>
                  <a:path w="17936" h="98555">
                    <a:moveTo>
                      <a:pt x="0" y="0"/>
                    </a:moveTo>
                    <a:lnTo>
                      <a:pt x="17936" y="0"/>
                    </a:lnTo>
                    <a:lnTo>
                      <a:pt x="17936" y="98555"/>
                    </a:lnTo>
                    <a:lnTo>
                      <a:pt x="0" y="98555"/>
                    </a:lnTo>
                    <a:close/>
                  </a:path>
                </a:pathLst>
              </a:custGeom>
              <a:solidFill>
                <a:srgbClr val="4C3B6C"/>
              </a:solidFill>
              <a:ln w="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2555DE9-6EF7-AA9D-9000-15515EB2374C}"/>
                  </a:ext>
                </a:extLst>
              </p:cNvPr>
              <p:cNvSpPr/>
              <p:nvPr/>
            </p:nvSpPr>
            <p:spPr>
              <a:xfrm>
                <a:off x="6799195" y="-1179183"/>
                <a:ext cx="58481" cy="128906"/>
              </a:xfrm>
              <a:custGeom>
                <a:avLst/>
                <a:gdLst>
                  <a:gd name="connsiteX0" fmla="*/ 32805 w 58481"/>
                  <a:gd name="connsiteY0" fmla="*/ 47 h 128906"/>
                  <a:gd name="connsiteX1" fmla="*/ 15293 w 58481"/>
                  <a:gd name="connsiteY1" fmla="*/ 4720 h 128906"/>
                  <a:gd name="connsiteX2" fmla="*/ 15293 w 58481"/>
                  <a:gd name="connsiteY2" fmla="*/ 28321 h 128906"/>
                  <a:gd name="connsiteX3" fmla="*/ 0 w 58481"/>
                  <a:gd name="connsiteY3" fmla="*/ 28321 h 128906"/>
                  <a:gd name="connsiteX4" fmla="*/ 0 w 58481"/>
                  <a:gd name="connsiteY4" fmla="*/ 41962 h 128906"/>
                  <a:gd name="connsiteX5" fmla="*/ 15293 w 58481"/>
                  <a:gd name="connsiteY5" fmla="*/ 41962 h 128906"/>
                  <a:gd name="connsiteX6" fmla="*/ 15293 w 58481"/>
                  <a:gd name="connsiteY6" fmla="*/ 95724 h 128906"/>
                  <a:gd name="connsiteX7" fmla="*/ 22232 w 58481"/>
                  <a:gd name="connsiteY7" fmla="*/ 121354 h 128906"/>
                  <a:gd name="connsiteX8" fmla="*/ 41584 w 58481"/>
                  <a:gd name="connsiteY8" fmla="*/ 128906 h 128906"/>
                  <a:gd name="connsiteX9" fmla="*/ 57443 w 58481"/>
                  <a:gd name="connsiteY9" fmla="*/ 126451 h 128906"/>
                  <a:gd name="connsiteX10" fmla="*/ 56641 w 58481"/>
                  <a:gd name="connsiteY10" fmla="*/ 112999 h 128906"/>
                  <a:gd name="connsiteX11" fmla="*/ 46257 w 58481"/>
                  <a:gd name="connsiteY11" fmla="*/ 114226 h 128906"/>
                  <a:gd name="connsiteX12" fmla="*/ 32805 w 58481"/>
                  <a:gd name="connsiteY12" fmla="*/ 95110 h 128906"/>
                  <a:gd name="connsiteX13" fmla="*/ 32805 w 58481"/>
                  <a:gd name="connsiteY13" fmla="*/ 41962 h 128906"/>
                  <a:gd name="connsiteX14" fmla="*/ 58482 w 58481"/>
                  <a:gd name="connsiteY14" fmla="*/ 41962 h 128906"/>
                  <a:gd name="connsiteX15" fmla="*/ 58482 w 58481"/>
                  <a:gd name="connsiteY15" fmla="*/ 28321 h 128906"/>
                  <a:gd name="connsiteX16" fmla="*/ 32805 w 58481"/>
                  <a:gd name="connsiteY16" fmla="*/ 28321 h 128906"/>
                  <a:gd name="connsiteX17" fmla="*/ 32805 w 58481"/>
                  <a:gd name="connsiteY17" fmla="*/ 0 h 12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81" h="128906">
                    <a:moveTo>
                      <a:pt x="32805" y="47"/>
                    </a:moveTo>
                    <a:lnTo>
                      <a:pt x="15293" y="4720"/>
                    </a:lnTo>
                    <a:lnTo>
                      <a:pt x="15293" y="28321"/>
                    </a:lnTo>
                    <a:lnTo>
                      <a:pt x="0" y="28321"/>
                    </a:lnTo>
                    <a:lnTo>
                      <a:pt x="0" y="41962"/>
                    </a:lnTo>
                    <a:lnTo>
                      <a:pt x="15293" y="41962"/>
                    </a:lnTo>
                    <a:lnTo>
                      <a:pt x="15293" y="95724"/>
                    </a:lnTo>
                    <a:cubicBezTo>
                      <a:pt x="15293" y="107335"/>
                      <a:pt x="17134" y="116067"/>
                      <a:pt x="22232" y="121354"/>
                    </a:cubicBezTo>
                    <a:cubicBezTo>
                      <a:pt x="26527" y="126262"/>
                      <a:pt x="33229" y="128906"/>
                      <a:pt x="41584" y="128906"/>
                    </a:cubicBezTo>
                    <a:cubicBezTo>
                      <a:pt x="48523" y="128906"/>
                      <a:pt x="53998" y="127867"/>
                      <a:pt x="57443" y="126451"/>
                    </a:cubicBezTo>
                    <a:lnTo>
                      <a:pt x="56641" y="112999"/>
                    </a:lnTo>
                    <a:cubicBezTo>
                      <a:pt x="54423" y="113613"/>
                      <a:pt x="50930" y="114226"/>
                      <a:pt x="46257" y="114226"/>
                    </a:cubicBezTo>
                    <a:cubicBezTo>
                      <a:pt x="36297" y="114226"/>
                      <a:pt x="32805" y="107288"/>
                      <a:pt x="32805" y="95110"/>
                    </a:cubicBezTo>
                    <a:lnTo>
                      <a:pt x="32805" y="41962"/>
                    </a:lnTo>
                    <a:lnTo>
                      <a:pt x="58482" y="41962"/>
                    </a:lnTo>
                    <a:lnTo>
                      <a:pt x="58482" y="28321"/>
                    </a:lnTo>
                    <a:lnTo>
                      <a:pt x="32805" y="28321"/>
                    </a:lnTo>
                    <a:lnTo>
                      <a:pt x="32805" y="0"/>
                    </a:lnTo>
                    <a:close/>
                  </a:path>
                </a:pathLst>
              </a:custGeom>
              <a:solidFill>
                <a:srgbClr val="4C3B6C"/>
              </a:solidFill>
              <a:ln w="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A52E710-F4D8-2999-A13C-D2D963F181A6}"/>
                  </a:ext>
                </a:extLst>
              </p:cNvPr>
              <p:cNvSpPr/>
              <p:nvPr/>
            </p:nvSpPr>
            <p:spPr>
              <a:xfrm>
                <a:off x="6877738" y="-1196883"/>
                <a:ext cx="83923" cy="144576"/>
              </a:xfrm>
              <a:custGeom>
                <a:avLst/>
                <a:gdLst>
                  <a:gd name="connsiteX0" fmla="*/ 49514 w 83923"/>
                  <a:gd name="connsiteY0" fmla="*/ 43803 h 144576"/>
                  <a:gd name="connsiteX1" fmla="*/ 31200 w 83923"/>
                  <a:gd name="connsiteY1" fmla="*/ 48900 h 144576"/>
                  <a:gd name="connsiteX2" fmla="*/ 18361 w 83923"/>
                  <a:gd name="connsiteY2" fmla="*/ 61503 h 144576"/>
                  <a:gd name="connsiteX3" fmla="*/ 17936 w 83923"/>
                  <a:gd name="connsiteY3" fmla="*/ 61503 h 144576"/>
                  <a:gd name="connsiteX4" fmla="*/ 17936 w 83923"/>
                  <a:gd name="connsiteY4" fmla="*/ 0 h 144576"/>
                  <a:gd name="connsiteX5" fmla="*/ 0 w 83923"/>
                  <a:gd name="connsiteY5" fmla="*/ 0 h 144576"/>
                  <a:gd name="connsiteX6" fmla="*/ 0 w 83923"/>
                  <a:gd name="connsiteY6" fmla="*/ 144576 h 144576"/>
                  <a:gd name="connsiteX7" fmla="*/ 17936 w 83923"/>
                  <a:gd name="connsiteY7" fmla="*/ 144576 h 144576"/>
                  <a:gd name="connsiteX8" fmla="*/ 17936 w 83923"/>
                  <a:gd name="connsiteY8" fmla="*/ 85103 h 144576"/>
                  <a:gd name="connsiteX9" fmla="*/ 19164 w 83923"/>
                  <a:gd name="connsiteY9" fmla="*/ 76560 h 144576"/>
                  <a:gd name="connsiteX10" fmla="*/ 43189 w 83923"/>
                  <a:gd name="connsiteY10" fmla="*/ 58624 h 144576"/>
                  <a:gd name="connsiteX11" fmla="*/ 65987 w 83923"/>
                  <a:gd name="connsiteY11" fmla="*/ 87935 h 144576"/>
                  <a:gd name="connsiteX12" fmla="*/ 65987 w 83923"/>
                  <a:gd name="connsiteY12" fmla="*/ 144530 h 144576"/>
                  <a:gd name="connsiteX13" fmla="*/ 83923 w 83923"/>
                  <a:gd name="connsiteY13" fmla="*/ 144530 h 144576"/>
                  <a:gd name="connsiteX14" fmla="*/ 83923 w 83923"/>
                  <a:gd name="connsiteY14" fmla="*/ 85906 h 144576"/>
                  <a:gd name="connsiteX15" fmla="*/ 49514 w 83923"/>
                  <a:gd name="connsiteY15" fmla="*/ 43755 h 1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923" h="144576">
                    <a:moveTo>
                      <a:pt x="49514" y="43803"/>
                    </a:moveTo>
                    <a:cubicBezTo>
                      <a:pt x="42811" y="43803"/>
                      <a:pt x="36486" y="45832"/>
                      <a:pt x="31200" y="48900"/>
                    </a:cubicBezTo>
                    <a:cubicBezTo>
                      <a:pt x="25677" y="51968"/>
                      <a:pt x="21240" y="56452"/>
                      <a:pt x="18361" y="61503"/>
                    </a:cubicBezTo>
                    <a:lnTo>
                      <a:pt x="17936" y="61503"/>
                    </a:lnTo>
                    <a:lnTo>
                      <a:pt x="17936" y="0"/>
                    </a:lnTo>
                    <a:lnTo>
                      <a:pt x="0" y="0"/>
                    </a:lnTo>
                    <a:lnTo>
                      <a:pt x="0" y="144576"/>
                    </a:lnTo>
                    <a:lnTo>
                      <a:pt x="17936" y="144576"/>
                    </a:lnTo>
                    <a:lnTo>
                      <a:pt x="17936" y="85103"/>
                    </a:lnTo>
                    <a:cubicBezTo>
                      <a:pt x="17936" y="81658"/>
                      <a:pt x="18125" y="79015"/>
                      <a:pt x="19164" y="76560"/>
                    </a:cubicBezTo>
                    <a:cubicBezTo>
                      <a:pt x="22420" y="66789"/>
                      <a:pt x="31577" y="58624"/>
                      <a:pt x="43189" y="58624"/>
                    </a:cubicBezTo>
                    <a:cubicBezTo>
                      <a:pt x="60087" y="58624"/>
                      <a:pt x="65987" y="72076"/>
                      <a:pt x="65987" y="87935"/>
                    </a:cubicBezTo>
                    <a:lnTo>
                      <a:pt x="65987" y="144530"/>
                    </a:lnTo>
                    <a:lnTo>
                      <a:pt x="83923" y="144530"/>
                    </a:lnTo>
                    <a:lnTo>
                      <a:pt x="83923" y="85906"/>
                    </a:lnTo>
                    <a:cubicBezTo>
                      <a:pt x="83923" y="51921"/>
                      <a:pt x="62730" y="43755"/>
                      <a:pt x="49514" y="43755"/>
                    </a:cubicBezTo>
                    <a:close/>
                  </a:path>
                </a:pathLst>
              </a:custGeom>
              <a:solidFill>
                <a:srgbClr val="4C3B6C"/>
              </a:solidFill>
              <a:ln w="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 name="Picture 3" descr="A colorful swirly paper&#10;&#10;Description automatically generated with medium confidence">
            <a:extLst>
              <a:ext uri="{FF2B5EF4-FFF2-40B4-BE49-F238E27FC236}">
                <a16:creationId xmlns:a16="http://schemas.microsoft.com/office/drawing/2014/main" id="{C10FC1FE-00C2-1219-C580-58C124ED05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719346"/>
            <a:ext cx="4176986" cy="1231106"/>
          </a:xfrm>
          <a:noFill/>
        </p:spPr>
        <p:txBody>
          <a:bodyPr vert="horz" wrap="square" lIns="0" tIns="0" rIns="0" bIns="0" rtlCol="0" anchor="b" anchorCtr="0">
            <a:spAutoFit/>
          </a:bodyPr>
          <a:lstStyle>
            <a:lvl1pPr>
              <a:defRPr lang="en-US" sz="4000" dirty="0">
                <a:gradFill>
                  <a:gsLst>
                    <a:gs pos="15000">
                      <a:srgbClr val="7F62AA"/>
                    </a:gs>
                    <a:gs pos="43000">
                      <a:srgbClr val="67508E"/>
                    </a:gs>
                    <a:gs pos="79000">
                      <a:srgbClr val="4F3D72"/>
                    </a:gs>
                    <a:gs pos="100000">
                      <a:srgbClr val="463768"/>
                    </a:gs>
                  </a:gsLst>
                  <a:lin ang="0" scaled="1"/>
                </a:gra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379076"/>
            <a:ext cx="4176986"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D16811F2-708E-E594-A7AE-4F974BD95CF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910126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045B-5C47-5015-23F5-82A914FB0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4D9DFD-AB71-02CE-2247-852E09FCA6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BDC81-1D32-6196-2624-686B1C30B145}"/>
              </a:ext>
            </a:extLst>
          </p:cNvPr>
          <p:cNvSpPr>
            <a:spLocks noGrp="1"/>
          </p:cNvSpPr>
          <p:nvPr>
            <p:ph type="dt" sz="half" idx="10"/>
          </p:nvPr>
        </p:nvSpPr>
        <p:spPr/>
        <p:txBody>
          <a:bodyPr/>
          <a:lstStyle/>
          <a:p>
            <a:fld id="{5BEADD88-0D0F-4F10-9DC3-BF41F95EB71E}" type="datetimeFigureOut">
              <a:rPr lang="en-US" smtClean="0"/>
              <a:t>2/6/24</a:t>
            </a:fld>
            <a:endParaRPr lang="en-US"/>
          </a:p>
        </p:txBody>
      </p:sp>
      <p:sp>
        <p:nvSpPr>
          <p:cNvPr id="5" name="Footer Placeholder 4">
            <a:extLst>
              <a:ext uri="{FF2B5EF4-FFF2-40B4-BE49-F238E27FC236}">
                <a16:creationId xmlns:a16="http://schemas.microsoft.com/office/drawing/2014/main" id="{2BBCCDB5-2571-83C7-73B7-B7EB95CDD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B5FC9-EA90-8DF1-E7A2-C31EC76F6D6D}"/>
              </a:ext>
            </a:extLst>
          </p:cNvPr>
          <p:cNvSpPr>
            <a:spLocks noGrp="1"/>
          </p:cNvSpPr>
          <p:nvPr>
            <p:ph type="sldNum" sz="quarter" idx="12"/>
          </p:nvPr>
        </p:nvSpPr>
        <p:spPr/>
        <p:txBody>
          <a:bodyPr/>
          <a:lstStyle/>
          <a:p>
            <a:fld id="{C78A22AE-83EE-4CD8-AF19-36CD5CA4BA5A}" type="slidenum">
              <a:rPr lang="en-US" smtClean="0"/>
              <a:t>‹#›</a:t>
            </a:fld>
            <a:endParaRPr lang="en-US"/>
          </a:p>
        </p:txBody>
      </p:sp>
    </p:spTree>
    <p:extLst>
      <p:ext uri="{BB962C8B-B14F-4D97-AF65-F5344CB8AC3E}">
        <p14:creationId xmlns:p14="http://schemas.microsoft.com/office/powerpoint/2010/main" val="421443268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92176" y="2536341"/>
            <a:ext cx="4063973" cy="997196"/>
          </a:xfrm>
        </p:spPr>
        <p:txBody>
          <a:bodyPr wrap="square" anchor="b" anchorCtr="0">
            <a:spAutoFit/>
          </a:bodyPr>
          <a:lstStyle>
            <a:lvl1pPr>
              <a:defRPr>
                <a:solidFill>
                  <a:srgbClr val="294570"/>
                </a:solidFill>
              </a:defRPr>
            </a:lvl1pPr>
          </a:lstStyle>
          <a:p>
            <a:r>
              <a:rPr lang="en-US"/>
              <a:t>Large headline text goes here</a:t>
            </a:r>
          </a:p>
        </p:txBody>
      </p:sp>
      <p:sp>
        <p:nvSpPr>
          <p:cNvPr id="5" name="Text Placeholder 4"/>
          <p:cNvSpPr>
            <a:spLocks noGrp="1"/>
          </p:cNvSpPr>
          <p:nvPr>
            <p:ph type="body" sz="quarter" idx="12" hasCustomPrompt="1"/>
          </p:nvPr>
        </p:nvSpPr>
        <p:spPr>
          <a:xfrm>
            <a:off x="692176" y="3962400"/>
            <a:ext cx="4060751"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3213556"/>
            <a:ext cx="6173761" cy="430887"/>
          </a:xfrm>
        </p:spPr>
        <p:txBody>
          <a:bodyPr anchor="ctr"/>
          <a:lstStyle>
            <a:lvl1pPr marL="0" indent="0" algn="ctr">
              <a:buFontTx/>
              <a:buNone/>
              <a:defRPr>
                <a:solidFill>
                  <a:srgbClr val="294570"/>
                </a:solidFill>
              </a:defRPr>
            </a:lvl1pPr>
          </a:lstStyle>
          <a:p>
            <a:r>
              <a:rPr lang="en-US"/>
              <a:t>Click icon to add picture</a:t>
            </a:r>
          </a:p>
        </p:txBody>
      </p:sp>
    </p:spTree>
    <p:extLst>
      <p:ext uri="{BB962C8B-B14F-4D97-AF65-F5344CB8AC3E}">
        <p14:creationId xmlns:p14="http://schemas.microsoft.com/office/powerpoint/2010/main" val="61657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92177" y="2536341"/>
            <a:ext cx="4063974" cy="997196"/>
          </a:xfrm>
        </p:spPr>
        <p:txBody>
          <a:bodyPr wrap="square" anchor="b" anchorCtr="0">
            <a:spAutoFit/>
          </a:bodyPr>
          <a:lstStyle>
            <a:lvl1pPr>
              <a:defRPr>
                <a:solidFill>
                  <a:srgbClr val="294570"/>
                </a:solidFill>
              </a:defRPr>
            </a:lvl1pPr>
          </a:lstStyle>
          <a:p>
            <a:r>
              <a:rPr lang="en-US"/>
              <a:t>Large headline text goes here</a:t>
            </a:r>
          </a:p>
        </p:txBody>
      </p:sp>
      <p:sp>
        <p:nvSpPr>
          <p:cNvPr id="5" name="Text Placeholder 4"/>
          <p:cNvSpPr>
            <a:spLocks noGrp="1"/>
          </p:cNvSpPr>
          <p:nvPr>
            <p:ph type="body" sz="quarter" idx="12" hasCustomPrompt="1"/>
          </p:nvPr>
        </p:nvSpPr>
        <p:spPr>
          <a:xfrm>
            <a:off x="692177" y="3962400"/>
            <a:ext cx="4060752"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6079037" y="711200"/>
            <a:ext cx="5427163" cy="5429250"/>
          </a:xfrm>
          <a:prstGeom prst="roundRect">
            <a:avLst>
              <a:gd name="adj" fmla="val 3698"/>
            </a:avLst>
          </a:prstGeom>
        </p:spPr>
        <p:txBody>
          <a:bodyPr anchor="ctr">
            <a:noAutofit/>
          </a:bodyPr>
          <a:lstStyle>
            <a:lvl1pPr marL="0" indent="0" algn="ctr">
              <a:buFontTx/>
              <a:buNone/>
              <a:defRPr>
                <a:solidFill>
                  <a:srgbClr val="294570"/>
                </a:solidFill>
              </a:defRPr>
            </a:lvl1pPr>
          </a:lstStyle>
          <a:p>
            <a:r>
              <a:rPr lang="en-US"/>
              <a:t>Click icon to add picture</a:t>
            </a:r>
          </a:p>
        </p:txBody>
      </p:sp>
    </p:spTree>
    <p:extLst>
      <p:ext uri="{BB962C8B-B14F-4D97-AF65-F5344CB8AC3E}">
        <p14:creationId xmlns:p14="http://schemas.microsoft.com/office/powerpoint/2010/main" val="192282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2655443"/>
            <a:ext cx="1081401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10814024" cy="1002659"/>
          </a:xfrm>
        </p:spPr>
        <p:txBody>
          <a:bodyPr/>
          <a:lstStyle/>
          <a:p>
            <a:r>
              <a:rPr lang="en-US"/>
              <a:t>Click to edit Master title style</a:t>
            </a:r>
          </a:p>
        </p:txBody>
      </p:sp>
    </p:spTree>
    <p:extLst>
      <p:ext uri="{BB962C8B-B14F-4D97-AF65-F5344CB8AC3E}">
        <p14:creationId xmlns:p14="http://schemas.microsoft.com/office/powerpoint/2010/main" val="311133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Title and Subhead">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7" y="2655443"/>
            <a:ext cx="5063582"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5063581" cy="1002659"/>
          </a:xfrm>
        </p:spPr>
        <p:txBody>
          <a:bodyPr/>
          <a:lstStyle/>
          <a:p>
            <a:r>
              <a:rPr lang="en-US"/>
              <a:t>Click to edit Master title style</a:t>
            </a:r>
          </a:p>
        </p:txBody>
      </p:sp>
    </p:spTree>
    <p:extLst>
      <p:ext uri="{BB962C8B-B14F-4D97-AF65-F5344CB8AC3E}">
        <p14:creationId xmlns:p14="http://schemas.microsoft.com/office/powerpoint/2010/main" val="392019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94948" y="1665435"/>
            <a:ext cx="10811252" cy="1612749"/>
          </a:xfrm>
        </p:spPr>
        <p:txBody>
          <a:bodyPr/>
          <a:lstStyle>
            <a:lvl1pPr>
              <a:defRPr>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itle 12">
            <a:extLst>
              <a:ext uri="{FF2B5EF4-FFF2-40B4-BE49-F238E27FC236}">
                <a16:creationId xmlns:a16="http://schemas.microsoft.com/office/drawing/2014/main" id="{69AD6B38-566A-A06E-938B-D4116BCB7E50}"/>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1546180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4948" y="1665435"/>
            <a:ext cx="10811252" cy="1612749"/>
          </a:xfrm>
        </p:spPr>
        <p:txBody>
          <a:bodyPr wrap="square">
            <a:spAutoFit/>
          </a:bodyPr>
          <a:lstStyle>
            <a:lvl1pPr marL="0" indent="0">
              <a:buNone/>
              <a:defRPr>
                <a:solidFill>
                  <a:srgbClr val="294570"/>
                </a:solidFill>
              </a:defRPr>
            </a:lvl1pPr>
            <a:lvl2pPr marL="228600" indent="0">
              <a:buNone/>
              <a:defRPr>
                <a:solidFill>
                  <a:srgbClr val="294570"/>
                </a:solidFill>
              </a:defRPr>
            </a:lvl2pPr>
            <a:lvl3pPr marL="457200" indent="0">
              <a:buNone/>
              <a:defRPr>
                <a:solidFill>
                  <a:srgbClr val="294570"/>
                </a:solidFill>
              </a:defRPr>
            </a:lvl3pPr>
            <a:lvl4pPr marL="685800" indent="0">
              <a:buNone/>
              <a:defRPr>
                <a:solidFill>
                  <a:srgbClr val="294570"/>
                </a:solidFill>
              </a:defRPr>
            </a:lvl4pPr>
            <a:lvl5pPr marL="914400" indent="0">
              <a:buNone/>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C4DF620D-82CF-B6CA-4454-6054AB78FE1C}"/>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4139001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685799" y="1659323"/>
            <a:ext cx="5312664" cy="1612749"/>
          </a:xfrm>
        </p:spPr>
        <p:txBody>
          <a:bodyPr/>
          <a:lstStyle>
            <a:lvl1pPr>
              <a:defRPr>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193536" y="1659323"/>
            <a:ext cx="5312664" cy="1612749"/>
          </a:xfrm>
        </p:spPr>
        <p:txBody>
          <a:bodyPr/>
          <a:lstStyle>
            <a:lvl1pPr>
              <a:defRPr>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4" name="Title 13">
            <a:extLst>
              <a:ext uri="{FF2B5EF4-FFF2-40B4-BE49-F238E27FC236}">
                <a16:creationId xmlns:a16="http://schemas.microsoft.com/office/drawing/2014/main" id="{DB66465E-FB6F-40B0-5C5D-24D4727D8AA1}"/>
              </a:ext>
            </a:extLst>
          </p:cNvPr>
          <p:cNvSpPr>
            <a:spLocks noGrp="1"/>
          </p:cNvSpPr>
          <p:nvPr>
            <p:ph type="title"/>
          </p:nvPr>
        </p:nvSpPr>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3306224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4948" y="1665435"/>
            <a:ext cx="5312664"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294570"/>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rgbClr val="294570"/>
                </a:solidFill>
              </a:defRPr>
            </a:lvl2pPr>
            <a:lvl3pPr marL="450850" indent="0">
              <a:buFont typeface="Wingdings" panose="05000000000000000000" pitchFamily="2" charset="2"/>
              <a:buNone/>
              <a:tabLst/>
              <a:defRPr sz="1600" b="0">
                <a:solidFill>
                  <a:srgbClr val="294570"/>
                </a:solidFill>
              </a:defRPr>
            </a:lvl3pPr>
            <a:lvl4pPr marL="652462" indent="0">
              <a:buFont typeface="Wingdings" panose="05000000000000000000" pitchFamily="2" charset="2"/>
              <a:buNone/>
              <a:defRPr sz="1400" b="0">
                <a:solidFill>
                  <a:srgbClr val="294570"/>
                </a:solidFill>
              </a:defRPr>
            </a:lvl4pPr>
            <a:lvl5pPr marL="854075" indent="0">
              <a:buFont typeface="Wingdings" panose="05000000000000000000" pitchFamily="2" charset="2"/>
              <a:buNone/>
              <a:tabLst/>
              <a:defRPr sz="1400" b="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193536" y="1665435"/>
            <a:ext cx="5312664"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294570"/>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rgbClr val="294570"/>
                </a:solidFill>
              </a:defRPr>
            </a:lvl2pPr>
            <a:lvl3pPr marL="450850" indent="0">
              <a:buFont typeface="Wingdings" panose="05000000000000000000" pitchFamily="2" charset="2"/>
              <a:buNone/>
              <a:tabLst/>
              <a:defRPr sz="1600" b="0">
                <a:solidFill>
                  <a:srgbClr val="294570"/>
                </a:solidFill>
              </a:defRPr>
            </a:lvl3pPr>
            <a:lvl4pPr marL="652462" indent="0">
              <a:buFont typeface="Wingdings" panose="05000000000000000000" pitchFamily="2" charset="2"/>
              <a:buNone/>
              <a:defRPr sz="1400" b="0">
                <a:solidFill>
                  <a:srgbClr val="294570"/>
                </a:solidFill>
              </a:defRPr>
            </a:lvl4pPr>
            <a:lvl5pPr marL="854075" indent="0">
              <a:buFont typeface="Wingdings" panose="05000000000000000000" pitchFamily="2" charset="2"/>
              <a:buNone/>
              <a:tabLst/>
              <a:defRPr sz="1400" b="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1">
            <a:extLst>
              <a:ext uri="{FF2B5EF4-FFF2-40B4-BE49-F238E27FC236}">
                <a16:creationId xmlns:a16="http://schemas.microsoft.com/office/drawing/2014/main" id="{3060A576-4DA9-536F-80B7-33F9ADC7E865}"/>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3394007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694948" y="1665435"/>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694948" y="2397264"/>
            <a:ext cx="5312664" cy="1612749"/>
          </a:xfrm>
        </p:spPr>
        <p:txBody>
          <a:bodyPr>
            <a:spAutoFit/>
          </a:bodyPr>
          <a:lstStyle>
            <a:lvl1pPr marL="171450" indent="-171450">
              <a:defRPr lang="en-US" sz="2400" dirty="0">
                <a:solidFill>
                  <a:srgbClr val="294570"/>
                </a:solidFill>
              </a:defRPr>
            </a:lvl1pPr>
            <a:lvl2pPr marL="342900" indent="-171450">
              <a:defRPr lang="en-US" dirty="0">
                <a:solidFill>
                  <a:srgbClr val="294570"/>
                </a:solidFill>
              </a:defRPr>
            </a:lvl2pPr>
            <a:lvl3pPr marL="514350" indent="-171450">
              <a:defRPr lang="en-US" dirty="0">
                <a:solidFill>
                  <a:srgbClr val="294570"/>
                </a:solidFill>
              </a:defRPr>
            </a:lvl3pPr>
            <a:lvl4pPr marL="666750" indent="-152400">
              <a:defRPr lang="en-US" dirty="0">
                <a:solidFill>
                  <a:srgbClr val="294570"/>
                </a:solidFill>
              </a:defRPr>
            </a:lvl4pPr>
            <a:lvl5pPr marL="793750" indent="-120650">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193536" y="1665435"/>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193536" y="2397264"/>
            <a:ext cx="5312664" cy="1612749"/>
          </a:xfrm>
        </p:spPr>
        <p:txBody>
          <a:bodyPr wrap="square">
            <a:spAutoFit/>
          </a:bodyPr>
          <a:lstStyle>
            <a:lvl1pPr marL="171450" indent="-171450">
              <a:defRPr lang="en-US" sz="2400" dirty="0">
                <a:solidFill>
                  <a:srgbClr val="294570"/>
                </a:solidFill>
              </a:defRPr>
            </a:lvl1pPr>
            <a:lvl2pPr marL="342900" indent="-171450">
              <a:defRPr lang="en-US" dirty="0">
                <a:solidFill>
                  <a:srgbClr val="294570"/>
                </a:solidFill>
              </a:defRPr>
            </a:lvl2pPr>
            <a:lvl3pPr marL="514350" indent="-171450">
              <a:defRPr lang="en-US" dirty="0">
                <a:solidFill>
                  <a:srgbClr val="294570"/>
                </a:solidFill>
              </a:defRPr>
            </a:lvl3pPr>
            <a:lvl4pPr marL="685800" indent="-136525">
              <a:defRPr lang="en-US" dirty="0">
                <a:solidFill>
                  <a:srgbClr val="294570"/>
                </a:solidFill>
              </a:defRPr>
            </a:lvl4pPr>
            <a:lvl5pPr marL="793750" indent="-120650">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854C402F-FA23-829E-6DFA-B6B13E57AE98}"/>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1457938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694948" y="1663328"/>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94948" y="2397264"/>
            <a:ext cx="5312664" cy="1551194"/>
          </a:xfrm>
        </p:spPr>
        <p:txBody>
          <a:bodyPr/>
          <a:lstStyle>
            <a:lvl1pPr>
              <a:defRPr sz="2400">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193536" y="1663328"/>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193536" y="2397264"/>
            <a:ext cx="5312664" cy="1551194"/>
          </a:xfrm>
        </p:spPr>
        <p:txBody>
          <a:bodyPr/>
          <a:lstStyle>
            <a:lvl1pPr>
              <a:defRPr sz="2400">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DA372F5E-C196-DD8B-0893-FEEE63B9C358}"/>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2678192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694948" y="1665435"/>
            <a:ext cx="3511296" cy="677108"/>
          </a:xfrm>
        </p:spPr>
        <p:txBody>
          <a:bodyPr anchor="t"/>
          <a:lstStyle>
            <a:lvl1pPr marL="0" indent="0">
              <a:spcBef>
                <a:spcPts val="0"/>
              </a:spcBef>
              <a:buNone/>
              <a:defRPr sz="2200">
                <a:solidFill>
                  <a:srgbClr val="294570"/>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692176" y="2397264"/>
            <a:ext cx="3511296" cy="1760482"/>
          </a:xfrm>
        </p:spPr>
        <p:txBody>
          <a:bodyPr wrap="square">
            <a:spAutoFit/>
          </a:bodyPr>
          <a:lstStyle>
            <a:lvl1pPr marL="176213" indent="-176213">
              <a:defRPr lang="en-US" sz="2000" dirty="0">
                <a:solidFill>
                  <a:srgbClr val="294570"/>
                </a:solidFill>
              </a:defRPr>
            </a:lvl1pPr>
            <a:lvl2pPr marL="322263" indent="-150813">
              <a:defRPr lang="en-US" sz="1800" dirty="0">
                <a:solidFill>
                  <a:srgbClr val="294570"/>
                </a:solidFill>
              </a:defRPr>
            </a:lvl2pPr>
            <a:lvl3pPr marL="466725" indent="-138113">
              <a:defRPr lang="en-US" dirty="0">
                <a:solidFill>
                  <a:srgbClr val="294570"/>
                </a:solidFill>
              </a:defRPr>
            </a:lvl3pPr>
            <a:lvl4pPr marL="595313" indent="-128588">
              <a:defRPr lang="en-US" dirty="0">
                <a:solidFill>
                  <a:srgbClr val="294570"/>
                </a:solidFill>
              </a:defRPr>
            </a:lvl4pPr>
            <a:lvl5pPr marL="731838" indent="-1222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344926" y="1665435"/>
            <a:ext cx="3511296" cy="677108"/>
          </a:xfrm>
        </p:spPr>
        <p:txBody>
          <a:bodyPr anchor="t"/>
          <a:lstStyle>
            <a:lvl1pPr marL="0" indent="0">
              <a:spcBef>
                <a:spcPts val="0"/>
              </a:spcBef>
              <a:buNone/>
              <a:defRPr sz="2200">
                <a:solidFill>
                  <a:srgbClr val="294570"/>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343540" y="2397264"/>
            <a:ext cx="3511296" cy="1760482"/>
          </a:xfrm>
        </p:spPr>
        <p:txBody>
          <a:bodyPr wrap="square">
            <a:spAutoFit/>
          </a:bodyPr>
          <a:lstStyle>
            <a:lvl1pPr marL="176213" indent="-176213">
              <a:defRPr lang="en-US" sz="2000" dirty="0">
                <a:solidFill>
                  <a:srgbClr val="294570"/>
                </a:solidFill>
              </a:defRPr>
            </a:lvl1pPr>
            <a:lvl2pPr marL="398463" indent="-169863">
              <a:defRPr lang="en-US" sz="1800" dirty="0">
                <a:solidFill>
                  <a:srgbClr val="294570"/>
                </a:solidFill>
              </a:defRPr>
            </a:lvl2pPr>
            <a:lvl3pPr marL="555625" indent="-157163">
              <a:defRPr lang="en-US" dirty="0">
                <a:solidFill>
                  <a:srgbClr val="294570"/>
                </a:solidFill>
              </a:defRPr>
            </a:lvl3pPr>
            <a:lvl4pPr marL="685800" indent="-136525">
              <a:defRPr lang="en-US" dirty="0">
                <a:solidFill>
                  <a:srgbClr val="294570"/>
                </a:solidFill>
              </a:defRPr>
            </a:lvl4pPr>
            <a:lvl5pPr marL="800100" indent="-111125">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94904" y="1665435"/>
            <a:ext cx="3511296" cy="677108"/>
          </a:xfrm>
        </p:spPr>
        <p:txBody>
          <a:bodyPr anchor="t"/>
          <a:lstStyle>
            <a:lvl1pPr marL="0" indent="0">
              <a:spcBef>
                <a:spcPts val="0"/>
              </a:spcBef>
              <a:buNone/>
              <a:defRPr sz="2200">
                <a:solidFill>
                  <a:srgbClr val="294570"/>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94904" y="2397264"/>
            <a:ext cx="3511296" cy="1760482"/>
          </a:xfrm>
        </p:spPr>
        <p:txBody>
          <a:bodyPr wrap="square">
            <a:spAutoFit/>
          </a:bodyPr>
          <a:lstStyle>
            <a:lvl1pPr marL="176213" indent="-176213">
              <a:defRPr lang="en-US" sz="2000" dirty="0">
                <a:solidFill>
                  <a:srgbClr val="294570"/>
                </a:solidFill>
              </a:defRPr>
            </a:lvl1pPr>
            <a:lvl2pPr marL="398463" indent="-169863">
              <a:defRPr lang="en-US" sz="1800" dirty="0">
                <a:solidFill>
                  <a:srgbClr val="294570"/>
                </a:solidFill>
              </a:defRPr>
            </a:lvl2pPr>
            <a:lvl3pPr marL="555625" indent="-157163">
              <a:defRPr lang="en-US" dirty="0">
                <a:solidFill>
                  <a:srgbClr val="294570"/>
                </a:solidFill>
              </a:defRPr>
            </a:lvl3pPr>
            <a:lvl4pPr marL="685800" indent="-136525">
              <a:defRPr lang="en-US" dirty="0">
                <a:solidFill>
                  <a:srgbClr val="294570"/>
                </a:solidFill>
              </a:defRPr>
            </a:lvl4pPr>
            <a:lvl5pPr marL="800100" indent="-111125">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F4A9DAF9-89F8-7823-DF3C-A8A061DD4C20}"/>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2668056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694948"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94948"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26971"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26970"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158994"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158992"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891016"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891015"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C21AD2C-8643-D860-FC09-8B6A56849A1D}"/>
              </a:ext>
            </a:extLst>
          </p:cNvPr>
          <p:cNvSpPr>
            <a:spLocks noGrp="1"/>
          </p:cNvSpPr>
          <p:nvPr>
            <p:ph type="title"/>
          </p:nvPr>
        </p:nvSpPr>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41590337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FE3102-F4CA-F860-1463-2781EA0EF7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7437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454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with Left Image and Box side by side">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3CEDBC09-CBA8-0601-394A-59587F6FDBB5}"/>
              </a:ext>
            </a:extLst>
          </p:cNvPr>
          <p:cNvSpPr/>
          <p:nvPr userDrawn="1"/>
        </p:nvSpPr>
        <p:spPr bwMode="auto">
          <a:xfrm rot="16200000">
            <a:off x="7065441" y="1724294"/>
            <a:ext cx="3575304" cy="5514182"/>
          </a:xfrm>
          <a:prstGeom prst="round2SameRect">
            <a:avLst>
              <a:gd name="adj1" fmla="val 0"/>
              <a:gd name="adj2" fmla="val 4371"/>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294570"/>
              </a:solidFill>
              <a:cs typeface="Segoe UI" panose="020B0502040204020203" pitchFamily="34" charset="0"/>
            </a:endParaRPr>
          </a:p>
        </p:txBody>
      </p:sp>
      <p:sp>
        <p:nvSpPr>
          <p:cNvPr id="28" name="Picture Placeholder 27">
            <a:extLst>
              <a:ext uri="{FF2B5EF4-FFF2-40B4-BE49-F238E27FC236}">
                <a16:creationId xmlns:a16="http://schemas.microsoft.com/office/drawing/2014/main" id="{BA310DDD-9A03-6E1D-5301-33C193437583}"/>
              </a:ext>
            </a:extLst>
          </p:cNvPr>
          <p:cNvSpPr>
            <a:spLocks noGrp="1"/>
          </p:cNvSpPr>
          <p:nvPr>
            <p:ph type="pic" sz="quarter" idx="16"/>
          </p:nvPr>
        </p:nvSpPr>
        <p:spPr>
          <a:xfrm>
            <a:off x="685799" y="2693731"/>
            <a:ext cx="5312664" cy="3446721"/>
          </a:xfrm>
          <a:prstGeom prst="roundRect">
            <a:avLst>
              <a:gd name="adj" fmla="val 6011"/>
            </a:avLst>
          </a:prstGeom>
          <a:noFill/>
          <a:ln>
            <a:noFill/>
          </a:ln>
        </p:spPr>
        <p:txBody>
          <a:bodyPr vert="horz" wrap="square" anchor="ctr">
            <a:noAutofit/>
          </a:bodyPr>
          <a:lstStyle>
            <a:lvl1pPr marL="0" indent="0" algn="ctr">
              <a:buFontTx/>
              <a:buNone/>
              <a:defRPr>
                <a:solidFill>
                  <a:srgbClr val="294570"/>
                </a:solidFill>
              </a:defRPr>
            </a:lvl1pPr>
          </a:lstStyle>
          <a:p>
            <a:endParaRPr lang="en-US"/>
          </a:p>
        </p:txBody>
      </p:sp>
      <p:sp>
        <p:nvSpPr>
          <p:cNvPr id="4" name="Text Placeholder 7">
            <a:extLst>
              <a:ext uri="{FF2B5EF4-FFF2-40B4-BE49-F238E27FC236}">
                <a16:creationId xmlns:a16="http://schemas.microsoft.com/office/drawing/2014/main" id="{DB924825-27C9-D3AF-5EFF-3BAB77FCCBE1}"/>
              </a:ext>
            </a:extLst>
          </p:cNvPr>
          <p:cNvSpPr>
            <a:spLocks noGrp="1"/>
          </p:cNvSpPr>
          <p:nvPr>
            <p:ph type="body" sz="quarter" idx="17"/>
          </p:nvPr>
        </p:nvSpPr>
        <p:spPr>
          <a:xfrm>
            <a:off x="6193536" y="2693729"/>
            <a:ext cx="5312664" cy="3446721"/>
          </a:xfrm>
          <a:prstGeom prst="roundRect">
            <a:avLst>
              <a:gd name="adj" fmla="val 6010"/>
            </a:avLst>
          </a:prstGeom>
        </p:spPr>
        <p:txBody>
          <a:bodyPr wrap="square" lIns="274320" anchor="ctr">
            <a:noAutofit/>
          </a:bodyPr>
          <a:lstStyle>
            <a:lvl1pPr marL="0" indent="0">
              <a:buFontTx/>
              <a:buNone/>
              <a:defRPr lang="en-US" sz="2400" dirty="0">
                <a:solidFill>
                  <a:srgbClr val="294570"/>
                </a:solidFill>
              </a:defRPr>
            </a:lvl1pPr>
            <a:lvl2pPr marL="160337" indent="0">
              <a:buFontTx/>
              <a:buNone/>
              <a:defRPr lang="en-US" sz="1800" dirty="0">
                <a:solidFill>
                  <a:srgbClr val="702673"/>
                </a:solidFill>
              </a:defRPr>
            </a:lvl2pPr>
            <a:lvl3pPr marL="304800" indent="0">
              <a:buFontTx/>
              <a:buNone/>
              <a:defRPr lang="en-US" sz="1800" dirty="0">
                <a:solidFill>
                  <a:srgbClr val="702673"/>
                </a:solidFill>
              </a:defRPr>
            </a:lvl3pPr>
            <a:lvl4pPr marL="452438" indent="0">
              <a:buFontTx/>
              <a:buNone/>
              <a:defRPr lang="en-US" sz="1600" dirty="0">
                <a:solidFill>
                  <a:srgbClr val="702673"/>
                </a:solidFill>
              </a:defRPr>
            </a:lvl4pPr>
            <a:lvl5pPr marL="576262" indent="0">
              <a:buFontTx/>
              <a:buNone/>
              <a:defRPr lang="en-US" sz="1600" dirty="0">
                <a:solidFill>
                  <a:srgbClr val="702673"/>
                </a:solidFill>
              </a:defRPr>
            </a:lvl5pPr>
          </a:lstStyle>
          <a:p>
            <a:pPr lvl="0"/>
            <a:r>
              <a:rPr lang="en-US"/>
              <a:t>Click to edit Master text styles</a:t>
            </a:r>
          </a:p>
        </p:txBody>
      </p:sp>
      <p:sp>
        <p:nvSpPr>
          <p:cNvPr id="14" name="Title 13">
            <a:extLst>
              <a:ext uri="{FF2B5EF4-FFF2-40B4-BE49-F238E27FC236}">
                <a16:creationId xmlns:a16="http://schemas.microsoft.com/office/drawing/2014/main" id="{4697314F-EB46-4F50-8843-D1040DE1534B}"/>
              </a:ext>
            </a:extLst>
          </p:cNvPr>
          <p:cNvSpPr>
            <a:spLocks noGrp="1"/>
          </p:cNvSpPr>
          <p:nvPr>
            <p:ph type="title"/>
          </p:nvPr>
        </p:nvSpPr>
        <p:spPr>
          <a:xfrm>
            <a:off x="694948" y="1117046"/>
            <a:ext cx="10811252" cy="498598"/>
          </a:xfrm>
        </p:spPr>
        <p:txBody>
          <a:bodyPr/>
          <a:lstStyle/>
          <a:p>
            <a:r>
              <a:rPr lang="en-US"/>
              <a:t>Click to edit Master title style</a:t>
            </a:r>
          </a:p>
        </p:txBody>
      </p:sp>
    </p:spTree>
    <p:extLst>
      <p:ext uri="{BB962C8B-B14F-4D97-AF65-F5344CB8AC3E}">
        <p14:creationId xmlns:p14="http://schemas.microsoft.com/office/powerpoint/2010/main" val="1569686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36">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4">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12">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with Right Image and Box side by s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BE79D0-0B8C-A62B-0406-E8A3CC84AAD5}"/>
              </a:ext>
            </a:extLst>
          </p:cNvPr>
          <p:cNvSpPr>
            <a:spLocks noGrp="1"/>
          </p:cNvSpPr>
          <p:nvPr>
            <p:ph type="pic" sz="quarter" idx="16"/>
          </p:nvPr>
        </p:nvSpPr>
        <p:spPr>
          <a:xfrm>
            <a:off x="6184102" y="2693733"/>
            <a:ext cx="5312664" cy="3446717"/>
          </a:xfrm>
          <a:prstGeom prst="roundRect">
            <a:avLst>
              <a:gd name="adj" fmla="val 6010"/>
            </a:avLst>
          </a:prstGeom>
          <a:noFill/>
          <a:ln>
            <a:noFill/>
          </a:ln>
        </p:spPr>
        <p:txBody>
          <a:bodyPr vert="horz" wrap="square" anchor="ctr">
            <a:noAutofit/>
          </a:bodyPr>
          <a:lstStyle>
            <a:lvl1pPr marL="0" indent="0" algn="ctr">
              <a:buFontTx/>
              <a:buNone/>
              <a:defRPr>
                <a:solidFill>
                  <a:srgbClr val="294570"/>
                </a:solidFill>
              </a:defRPr>
            </a:lvl1pPr>
          </a:lstStyle>
          <a:p>
            <a:endParaRPr lang="en-US"/>
          </a:p>
        </p:txBody>
      </p:sp>
      <p:sp>
        <p:nvSpPr>
          <p:cNvPr id="4" name="Text Placeholder 7">
            <a:extLst>
              <a:ext uri="{FF2B5EF4-FFF2-40B4-BE49-F238E27FC236}">
                <a16:creationId xmlns:a16="http://schemas.microsoft.com/office/drawing/2014/main" id="{99E63DCC-9D84-B8FC-3A6A-CDD022262D98}"/>
              </a:ext>
            </a:extLst>
          </p:cNvPr>
          <p:cNvSpPr>
            <a:spLocks noGrp="1"/>
          </p:cNvSpPr>
          <p:nvPr>
            <p:ph type="body" sz="quarter" idx="17"/>
          </p:nvPr>
        </p:nvSpPr>
        <p:spPr>
          <a:xfrm>
            <a:off x="685514" y="2693732"/>
            <a:ext cx="5312664" cy="3446717"/>
          </a:xfrm>
          <a:prstGeom prst="roundRect">
            <a:avLst>
              <a:gd name="adj" fmla="val 6010"/>
            </a:avLst>
          </a:prstGeom>
        </p:spPr>
        <p:txBody>
          <a:bodyPr wrap="square" lIns="0" rIns="274320" anchor="ctr">
            <a:noAutofit/>
          </a:bodyPr>
          <a:lstStyle>
            <a:lvl1pPr marL="0" indent="0" algn="r">
              <a:buFontTx/>
              <a:buNone/>
              <a:defRPr lang="en-US" sz="2400" dirty="0">
                <a:solidFill>
                  <a:srgbClr val="294570"/>
                </a:solidFill>
              </a:defRPr>
            </a:lvl1pPr>
            <a:lvl2pPr marL="160337" indent="0">
              <a:buFontTx/>
              <a:buNone/>
              <a:defRPr lang="en-US" sz="1800" dirty="0">
                <a:solidFill>
                  <a:srgbClr val="702673"/>
                </a:solidFill>
              </a:defRPr>
            </a:lvl2pPr>
            <a:lvl3pPr marL="304800" indent="0">
              <a:buFontTx/>
              <a:buNone/>
              <a:defRPr lang="en-US" sz="1800" dirty="0">
                <a:solidFill>
                  <a:srgbClr val="702673"/>
                </a:solidFill>
              </a:defRPr>
            </a:lvl3pPr>
            <a:lvl4pPr marL="452438" indent="0">
              <a:buFontTx/>
              <a:buNone/>
              <a:defRPr lang="en-US" sz="1600" dirty="0">
                <a:solidFill>
                  <a:srgbClr val="702673"/>
                </a:solidFill>
              </a:defRPr>
            </a:lvl4pPr>
            <a:lvl5pPr marL="576262" indent="0">
              <a:buFontTx/>
              <a:buNone/>
              <a:defRPr lang="en-US" sz="1600" dirty="0">
                <a:solidFill>
                  <a:srgbClr val="702673"/>
                </a:solidFill>
              </a:defRPr>
            </a:lvl5pPr>
          </a:lstStyle>
          <a:p>
            <a:pPr lvl="0"/>
            <a:r>
              <a:rPr lang="en-US"/>
              <a:t>Click to edit Master text styles</a:t>
            </a:r>
          </a:p>
        </p:txBody>
      </p:sp>
      <p:sp>
        <p:nvSpPr>
          <p:cNvPr id="15" name="Title 14">
            <a:extLst>
              <a:ext uri="{FF2B5EF4-FFF2-40B4-BE49-F238E27FC236}">
                <a16:creationId xmlns:a16="http://schemas.microsoft.com/office/drawing/2014/main" id="{9372B104-C6A1-FF7D-C62C-318CC9A32030}"/>
              </a:ext>
            </a:extLst>
          </p:cNvPr>
          <p:cNvSpPr>
            <a:spLocks noGrp="1"/>
          </p:cNvSpPr>
          <p:nvPr>
            <p:ph type="title"/>
          </p:nvPr>
        </p:nvSpPr>
        <p:spPr>
          <a:xfrm>
            <a:off x="694948" y="1117046"/>
            <a:ext cx="10811252" cy="498598"/>
          </a:xfrm>
        </p:spPr>
        <p:txBody>
          <a:bodyPr/>
          <a:lstStyle/>
          <a:p>
            <a:r>
              <a:rPr lang="en-US"/>
              <a:t>Click to edit Master title style</a:t>
            </a:r>
          </a:p>
        </p:txBody>
      </p:sp>
    </p:spTree>
    <p:extLst>
      <p:ext uri="{BB962C8B-B14F-4D97-AF65-F5344CB8AC3E}">
        <p14:creationId xmlns:p14="http://schemas.microsoft.com/office/powerpoint/2010/main" val="3912597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 50">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CEDBC09-CBA8-0601-394A-59587F6FDBB5}"/>
              </a:ext>
            </a:extLst>
          </p:cNvPr>
          <p:cNvSpPr/>
          <p:nvPr userDrawn="1"/>
        </p:nvSpPr>
        <p:spPr bwMode="auto">
          <a:xfrm>
            <a:off x="5921820" y="585788"/>
            <a:ext cx="5687568" cy="5687568"/>
          </a:xfrm>
          <a:prstGeom prst="roundRect">
            <a:avLst>
              <a:gd name="adj" fmla="val 3082"/>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FFFFFF"/>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3070975"/>
            <a:ext cx="5063458"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5938770" y="0"/>
            <a:ext cx="6248400" cy="6880614"/>
          </a:xfrm>
          <a:prstGeom prst="rect">
            <a:avLst/>
          </a:prstGeom>
          <a:solidFill>
            <a:srgbClr val="294570"/>
          </a:solidFill>
        </p:spPr>
        <p:txBody>
          <a:bodyPr lIns="182880" tIns="182880" rIns="182880" bIns="182880" anchor="ctr">
            <a:noAutofit/>
          </a:bodyPr>
          <a:lstStyle>
            <a:lvl1pPr marL="0" indent="0" algn="ctr">
              <a:buFontTx/>
              <a:buNone/>
              <a:defRPr>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14" name="Title 13">
            <a:extLst>
              <a:ext uri="{FF2B5EF4-FFF2-40B4-BE49-F238E27FC236}">
                <a16:creationId xmlns:a16="http://schemas.microsoft.com/office/drawing/2014/main" id="{323C3EFA-0D08-F9A9-A0CB-6B27855E9E89}"/>
              </a:ext>
            </a:extLst>
          </p:cNvPr>
          <p:cNvSpPr>
            <a:spLocks noGrp="1"/>
          </p:cNvSpPr>
          <p:nvPr>
            <p:ph type="title"/>
          </p:nvPr>
        </p:nvSpPr>
        <p:spPr>
          <a:xfrm>
            <a:off x="694948" y="1117046"/>
            <a:ext cx="5063458" cy="498598"/>
          </a:xfrm>
        </p:spPr>
        <p:txBody>
          <a:bodyPr/>
          <a:lstStyle/>
          <a:p>
            <a:r>
              <a:rPr lang="en-US"/>
              <a:t>Click to edit Master title style</a:t>
            </a:r>
          </a:p>
        </p:txBody>
      </p:sp>
    </p:spTree>
    <p:extLst>
      <p:ext uri="{BB962C8B-B14F-4D97-AF65-F5344CB8AC3E}">
        <p14:creationId xmlns:p14="http://schemas.microsoft.com/office/powerpoint/2010/main" val="3789786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with Subhead and 4-3 screenshot">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3352284"/>
            <a:ext cx="3214797" cy="369332"/>
          </a:xfrm>
          <a:noFill/>
        </p:spPr>
        <p:txBody>
          <a:bodyPr wrap="square" lIns="0" tIns="0" rIns="0" bIns="0" anchor="t">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02870"/>
            <a:ext cx="3214796" cy="1994392"/>
          </a:xfrm>
        </p:spPr>
        <p:txBody>
          <a:bodyPr anchor="b"/>
          <a:lstStyle/>
          <a:p>
            <a:r>
              <a:rPr lang="en-US"/>
              <a:t>Click to edit Master title style</a:t>
            </a:r>
          </a:p>
        </p:txBody>
      </p:sp>
      <p:sp>
        <p:nvSpPr>
          <p:cNvPr id="7" name="Picture Placeholder 6">
            <a:extLst>
              <a:ext uri="{FF2B5EF4-FFF2-40B4-BE49-F238E27FC236}">
                <a16:creationId xmlns:a16="http://schemas.microsoft.com/office/drawing/2014/main" id="{5352B262-9382-1C7C-5189-76ACD84197E3}"/>
              </a:ext>
            </a:extLst>
          </p:cNvPr>
          <p:cNvSpPr>
            <a:spLocks noGrp="1"/>
          </p:cNvSpPr>
          <p:nvPr>
            <p:ph type="pic" sz="quarter" idx="13"/>
          </p:nvPr>
        </p:nvSpPr>
        <p:spPr>
          <a:xfrm>
            <a:off x="4254500" y="711200"/>
            <a:ext cx="7251700" cy="5429250"/>
          </a:xfrm>
          <a:prstGeom prst="roundRect">
            <a:avLst>
              <a:gd name="adj" fmla="val 1783"/>
            </a:avLst>
          </a:prstGeom>
        </p:spPr>
        <p:txBody>
          <a:bodyPr anchor="ctr">
            <a:noAutofit/>
          </a:bodyPr>
          <a:lstStyle>
            <a:lvl1pPr marL="0" indent="0" algn="ctr">
              <a:buFontTx/>
              <a:buNone/>
              <a:defRPr/>
            </a:lvl1pPr>
          </a:lstStyle>
          <a:p>
            <a:endParaRPr lang="en-US"/>
          </a:p>
        </p:txBody>
      </p:sp>
    </p:spTree>
    <p:extLst>
      <p:ext uri="{BB962C8B-B14F-4D97-AF65-F5344CB8AC3E}">
        <p14:creationId xmlns:p14="http://schemas.microsoft.com/office/powerpoint/2010/main" val="205161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with Transparent Box">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CEDBC09-CBA8-0601-394A-59587F6FDBB5}"/>
              </a:ext>
            </a:extLst>
          </p:cNvPr>
          <p:cNvSpPr/>
          <p:nvPr userDrawn="1"/>
        </p:nvSpPr>
        <p:spPr bwMode="auto">
          <a:xfrm>
            <a:off x="5921820" y="585788"/>
            <a:ext cx="5687568" cy="5687568"/>
          </a:xfrm>
          <a:prstGeom prst="roundRect">
            <a:avLst>
              <a:gd name="adj" fmla="val 3082"/>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294570"/>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2176"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114497" y="711200"/>
            <a:ext cx="5398052" cy="5429250"/>
          </a:xfrm>
          <a:prstGeom prst="roundRect">
            <a:avLst>
              <a:gd name="adj" fmla="val 3953"/>
            </a:avLst>
          </a:prstGeom>
          <a:noFill/>
        </p:spPr>
        <p:txBody>
          <a:bodyPr lIns="182880" tIns="182880" rIns="182880" bIns="182880" anchor="ctr">
            <a:noAutofit/>
          </a:bodyPr>
          <a:lstStyle>
            <a:lvl1pPr marL="0" indent="0" algn="ctr">
              <a:buFontTx/>
              <a:buNone/>
              <a:defRPr>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16" name="Title 15">
            <a:extLst>
              <a:ext uri="{FF2B5EF4-FFF2-40B4-BE49-F238E27FC236}">
                <a16:creationId xmlns:a16="http://schemas.microsoft.com/office/drawing/2014/main" id="{34485380-8BB1-48F5-E813-627E5051F04A}"/>
              </a:ext>
            </a:extLst>
          </p:cNvPr>
          <p:cNvSpPr>
            <a:spLocks noGrp="1"/>
          </p:cNvSpPr>
          <p:nvPr>
            <p:ph type="title"/>
          </p:nvPr>
        </p:nvSpPr>
        <p:spPr>
          <a:xfrm>
            <a:off x="694948" y="2425541"/>
            <a:ext cx="4924359" cy="997196"/>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3088189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with Transparent Box - 2 things">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A562BAC-7690-44FC-35E3-43194381C5FF}"/>
              </a:ext>
            </a:extLst>
          </p:cNvPr>
          <p:cNvSpPr/>
          <p:nvPr userDrawn="1"/>
        </p:nvSpPr>
        <p:spPr bwMode="auto">
          <a:xfrm>
            <a:off x="6018658" y="666750"/>
            <a:ext cx="5538342" cy="5605462"/>
          </a:xfrm>
          <a:prstGeom prst="roundRect">
            <a:avLst>
              <a:gd name="adj" fmla="val 371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294570"/>
              </a:solidFill>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2176"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571044" y="1235012"/>
            <a:ext cx="4389120" cy="1965960"/>
          </a:xfrm>
        </p:spPr>
        <p:txBody>
          <a:bodyPr anchor="ctr">
            <a:noAutofit/>
          </a:bodyPr>
          <a:lstStyle>
            <a:lvl1pPr marL="0" indent="0" algn="ctr">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6571044" y="3628254"/>
            <a:ext cx="4389120" cy="1965960"/>
          </a:xfrm>
        </p:spPr>
        <p:txBody>
          <a:bodyPr anchor="ctr">
            <a:noAutofit/>
          </a:bodyPr>
          <a:lstStyle>
            <a:lvl1pPr marL="0" indent="0" algn="ctr">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94C44CA2-6D31-1E29-50A9-7EC380443F55}"/>
              </a:ext>
            </a:extLst>
          </p:cNvPr>
          <p:cNvCxnSpPr>
            <a:cxnSpLocks/>
          </p:cNvCxnSpPr>
          <p:nvPr userDrawn="1"/>
        </p:nvCxnSpPr>
        <p:spPr>
          <a:xfrm>
            <a:off x="6571044" y="3433530"/>
            <a:ext cx="4389120" cy="0"/>
          </a:xfrm>
          <a:prstGeom prst="line">
            <a:avLst/>
          </a:prstGeom>
          <a:noFill/>
          <a:ln w="25400" cap="rnd" cmpd="sng" algn="ctr">
            <a:solidFill>
              <a:srgbClr val="8761C4"/>
            </a:solidFill>
            <a:prstDash val="solid"/>
            <a:headEnd type="none" w="med" len="med"/>
            <a:tailEnd type="none" w="med" len="med"/>
          </a:ln>
          <a:effectLst>
            <a:outerShdw blurRad="63500" dist="63500" dir="2700000" algn="tl" rotWithShape="0">
              <a:srgbClr val="737373">
                <a:alpha val="20000"/>
              </a:srgbClr>
            </a:outerShdw>
          </a:effectLst>
        </p:spPr>
      </p:cxnSp>
      <p:sp>
        <p:nvSpPr>
          <p:cNvPr id="20" name="Title 19">
            <a:extLst>
              <a:ext uri="{FF2B5EF4-FFF2-40B4-BE49-F238E27FC236}">
                <a16:creationId xmlns:a16="http://schemas.microsoft.com/office/drawing/2014/main" id="{81E1415A-ACFE-2E0F-9B2F-6D50BD00A21F}"/>
              </a:ext>
            </a:extLst>
          </p:cNvPr>
          <p:cNvSpPr>
            <a:spLocks noGrp="1"/>
          </p:cNvSpPr>
          <p:nvPr>
            <p:ph type="title"/>
          </p:nvPr>
        </p:nvSpPr>
        <p:spPr>
          <a:xfrm>
            <a:off x="694948" y="2425541"/>
            <a:ext cx="4924359" cy="997196"/>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421086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8">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le with Transparent Box - 2 things">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7BCE3B1-3CB0-3B0B-8053-BC1B1B4718AE}"/>
              </a:ext>
            </a:extLst>
          </p:cNvPr>
          <p:cNvSpPr/>
          <p:nvPr userDrawn="1"/>
        </p:nvSpPr>
        <p:spPr bwMode="auto">
          <a:xfrm>
            <a:off x="6018658" y="666750"/>
            <a:ext cx="5538342" cy="5605462"/>
          </a:xfrm>
          <a:prstGeom prst="roundRect">
            <a:avLst>
              <a:gd name="adj" fmla="val 3711"/>
            </a:avLst>
          </a:prstGeom>
          <a:noFill/>
        </p:spPr>
        <p:txBody>
          <a:bodyPr vert="horz" wrap="square" lIns="182880" tIns="182880" rIns="182880" bIns="182880" rtlCol="0" anchor="ctr">
            <a:noAutofit/>
          </a:bodyPr>
          <a:lstStyle/>
          <a:p>
            <a:pPr marR="0" lvl="0" indent="0" algn="ctr" defTabSz="932742" fontAlgn="auto">
              <a:lnSpc>
                <a:spcPct val="100000"/>
              </a:lnSpc>
              <a:spcBef>
                <a:spcPct val="20000"/>
              </a:spcBef>
              <a:spcAft>
                <a:spcPts val="0"/>
              </a:spcAft>
              <a:buClrTx/>
              <a:buSzPct val="90000"/>
              <a:buFontTx/>
              <a:buNone/>
              <a:tabLst/>
            </a:pPr>
            <a:endParaRPr lang="en-US" sz="2800" spc="0" baseline="0" err="1">
              <a:solidFill>
                <a:srgbClr val="702673"/>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571044" y="1235012"/>
            <a:ext cx="4389120" cy="1234440"/>
          </a:xfrm>
          <a:prstGeom prst="roundRect">
            <a:avLst/>
          </a:prstGeom>
          <a:solidFill>
            <a:srgbClr val="294570"/>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6571044" y="4359774"/>
            <a:ext cx="4389120" cy="1234440"/>
          </a:xfrm>
          <a:prstGeom prst="roundRect">
            <a:avLst/>
          </a:prstGeom>
          <a:solidFill>
            <a:srgbClr val="294570"/>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4" name="Text Placeholder 23">
            <a:extLst>
              <a:ext uri="{FF2B5EF4-FFF2-40B4-BE49-F238E27FC236}">
                <a16:creationId xmlns:a16="http://schemas.microsoft.com/office/drawing/2014/main" id="{75C900B1-54D1-843F-62E2-E0C9EC666400}"/>
              </a:ext>
            </a:extLst>
          </p:cNvPr>
          <p:cNvSpPr>
            <a:spLocks noGrp="1"/>
          </p:cNvSpPr>
          <p:nvPr>
            <p:ph type="body" sz="quarter" idx="17"/>
          </p:nvPr>
        </p:nvSpPr>
        <p:spPr>
          <a:xfrm>
            <a:off x="6571044" y="2797393"/>
            <a:ext cx="4389120" cy="1234440"/>
          </a:xfrm>
          <a:prstGeom prst="roundRect">
            <a:avLst/>
          </a:prstGeom>
          <a:solidFill>
            <a:srgbClr val="294570"/>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22" name="Title 21">
            <a:extLst>
              <a:ext uri="{FF2B5EF4-FFF2-40B4-BE49-F238E27FC236}">
                <a16:creationId xmlns:a16="http://schemas.microsoft.com/office/drawing/2014/main" id="{69810A6C-8DCD-51C9-A866-EB6EE3A52370}"/>
              </a:ext>
            </a:extLst>
          </p:cNvPr>
          <p:cNvSpPr>
            <a:spLocks noGrp="1"/>
          </p:cNvSpPr>
          <p:nvPr>
            <p:ph type="title"/>
          </p:nvPr>
        </p:nvSpPr>
        <p:spPr>
          <a:xfrm>
            <a:off x="694948" y="2425541"/>
            <a:ext cx="4924359" cy="498598"/>
          </a:xfrm>
        </p:spPr>
        <p:txBody>
          <a:bodyPr/>
          <a:lstStyle/>
          <a:p>
            <a:r>
              <a:rPr lang="en-US"/>
              <a:t>Click to edit Master title style</a:t>
            </a:r>
          </a:p>
        </p:txBody>
      </p:sp>
    </p:spTree>
    <p:extLst>
      <p:ext uri="{BB962C8B-B14F-4D97-AF65-F5344CB8AC3E}">
        <p14:creationId xmlns:p14="http://schemas.microsoft.com/office/powerpoint/2010/main" val="2534944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6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Title with Transparent Box - 2 thing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370265C-8753-3962-4510-02D95777F1B8}"/>
              </a:ext>
            </a:extLst>
          </p:cNvPr>
          <p:cNvSpPr/>
          <p:nvPr userDrawn="1"/>
        </p:nvSpPr>
        <p:spPr bwMode="auto">
          <a:xfrm>
            <a:off x="6018658" y="666750"/>
            <a:ext cx="5538342" cy="5605462"/>
          </a:xfrm>
          <a:prstGeom prst="roundRect">
            <a:avLst>
              <a:gd name="adj" fmla="val 3711"/>
            </a:avLst>
          </a:prstGeom>
          <a:noFill/>
        </p:spPr>
        <p:txBody>
          <a:bodyPr vert="horz" wrap="square" lIns="182880" tIns="182880" rIns="182880" bIns="182880" rtlCol="0" anchor="ctr">
            <a:noAutofit/>
          </a:bodyPr>
          <a:lstStyle/>
          <a:p>
            <a:pPr marR="0" lvl="0" indent="0" algn="ctr" defTabSz="932742" fontAlgn="auto">
              <a:lnSpc>
                <a:spcPct val="100000"/>
              </a:lnSpc>
              <a:spcBef>
                <a:spcPct val="20000"/>
              </a:spcBef>
              <a:spcAft>
                <a:spcPts val="0"/>
              </a:spcAft>
              <a:buClrTx/>
              <a:buSzPct val="90000"/>
              <a:buFontTx/>
              <a:buNone/>
              <a:tabLst/>
            </a:pPr>
            <a:endParaRPr lang="en-US" sz="2800" spc="0" baseline="0" err="1">
              <a:solidFill>
                <a:srgbClr val="294570"/>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7185024" y="1235012"/>
            <a:ext cx="4092576" cy="1234440"/>
          </a:xfrm>
        </p:spPr>
        <p:txBody>
          <a:bodyPr anchor="ctr">
            <a:noAutofit/>
          </a:bodyPr>
          <a:lstStyle>
            <a:lvl1pPr marL="0" indent="0">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7185024" y="4359774"/>
            <a:ext cx="4092576" cy="1234440"/>
          </a:xfrm>
        </p:spPr>
        <p:txBody>
          <a:bodyPr anchor="ctr">
            <a:noAutofit/>
          </a:bodyPr>
          <a:lstStyle>
            <a:lvl1pPr marL="0" indent="0">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4" name="Text Placeholder 23">
            <a:extLst>
              <a:ext uri="{FF2B5EF4-FFF2-40B4-BE49-F238E27FC236}">
                <a16:creationId xmlns:a16="http://schemas.microsoft.com/office/drawing/2014/main" id="{75C900B1-54D1-843F-62E2-E0C9EC666400}"/>
              </a:ext>
            </a:extLst>
          </p:cNvPr>
          <p:cNvSpPr>
            <a:spLocks noGrp="1"/>
          </p:cNvSpPr>
          <p:nvPr>
            <p:ph type="body" sz="quarter" idx="17"/>
          </p:nvPr>
        </p:nvSpPr>
        <p:spPr>
          <a:xfrm>
            <a:off x="7185024" y="2797393"/>
            <a:ext cx="4092576" cy="1234440"/>
          </a:xfrm>
        </p:spPr>
        <p:txBody>
          <a:bodyPr anchor="ctr">
            <a:noAutofit/>
          </a:bodyPr>
          <a:lstStyle>
            <a:lvl1pPr marL="0" indent="0">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5" name="Text Placeholder 23">
            <a:extLst>
              <a:ext uri="{FF2B5EF4-FFF2-40B4-BE49-F238E27FC236}">
                <a16:creationId xmlns:a16="http://schemas.microsoft.com/office/drawing/2014/main" id="{96D1EB97-573D-EF0E-FFB7-356E47459BA6}"/>
              </a:ext>
            </a:extLst>
          </p:cNvPr>
          <p:cNvSpPr>
            <a:spLocks noGrp="1"/>
          </p:cNvSpPr>
          <p:nvPr>
            <p:ph type="body" sz="quarter" idx="18" hasCustomPrompt="1"/>
          </p:nvPr>
        </p:nvSpPr>
        <p:spPr>
          <a:xfrm>
            <a:off x="6021132" y="1235012"/>
            <a:ext cx="873381" cy="1234440"/>
          </a:xfrm>
        </p:spPr>
        <p:txBody>
          <a:bodyPr anchor="ctr">
            <a:noAutofit/>
          </a:bodyPr>
          <a:lstStyle>
            <a:lvl1pPr marL="0" indent="0" algn="r">
              <a:buFontTx/>
              <a:buNone/>
              <a:defRPr sz="2800">
                <a:solidFill>
                  <a:srgbClr val="8761C4"/>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1</a:t>
            </a:r>
          </a:p>
        </p:txBody>
      </p:sp>
      <p:sp>
        <p:nvSpPr>
          <p:cNvPr id="6" name="Text Placeholder 23">
            <a:extLst>
              <a:ext uri="{FF2B5EF4-FFF2-40B4-BE49-F238E27FC236}">
                <a16:creationId xmlns:a16="http://schemas.microsoft.com/office/drawing/2014/main" id="{9FCAC1CC-0ACD-CCE0-B12D-B77403DFBE61}"/>
              </a:ext>
            </a:extLst>
          </p:cNvPr>
          <p:cNvSpPr>
            <a:spLocks noGrp="1"/>
          </p:cNvSpPr>
          <p:nvPr>
            <p:ph type="body" sz="quarter" idx="19" hasCustomPrompt="1"/>
          </p:nvPr>
        </p:nvSpPr>
        <p:spPr>
          <a:xfrm>
            <a:off x="6021132" y="4359774"/>
            <a:ext cx="873381" cy="1234440"/>
          </a:xfrm>
        </p:spPr>
        <p:txBody>
          <a:bodyPr anchor="ctr">
            <a:noAutofit/>
          </a:bodyPr>
          <a:lstStyle>
            <a:lvl1pPr marL="0" indent="0" algn="r">
              <a:buFontTx/>
              <a:buNone/>
              <a:defRPr sz="2800">
                <a:solidFill>
                  <a:srgbClr val="8761C4"/>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3</a:t>
            </a:r>
          </a:p>
        </p:txBody>
      </p:sp>
      <p:sp>
        <p:nvSpPr>
          <p:cNvPr id="8" name="Text Placeholder 23">
            <a:extLst>
              <a:ext uri="{FF2B5EF4-FFF2-40B4-BE49-F238E27FC236}">
                <a16:creationId xmlns:a16="http://schemas.microsoft.com/office/drawing/2014/main" id="{2D99E81D-0096-978F-6C6E-3333A7860344}"/>
              </a:ext>
            </a:extLst>
          </p:cNvPr>
          <p:cNvSpPr>
            <a:spLocks noGrp="1"/>
          </p:cNvSpPr>
          <p:nvPr>
            <p:ph type="body" sz="quarter" idx="20" hasCustomPrompt="1"/>
          </p:nvPr>
        </p:nvSpPr>
        <p:spPr>
          <a:xfrm>
            <a:off x="6021132" y="2797393"/>
            <a:ext cx="873381" cy="1234440"/>
          </a:xfrm>
        </p:spPr>
        <p:txBody>
          <a:bodyPr anchor="ctr">
            <a:noAutofit/>
          </a:bodyPr>
          <a:lstStyle>
            <a:lvl1pPr marL="0" indent="0" algn="r">
              <a:buFontTx/>
              <a:buNone/>
              <a:defRPr sz="2800">
                <a:solidFill>
                  <a:srgbClr val="8761C4"/>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2</a:t>
            </a:r>
          </a:p>
        </p:txBody>
      </p:sp>
      <p:sp>
        <p:nvSpPr>
          <p:cNvPr id="23" name="Title 22">
            <a:extLst>
              <a:ext uri="{FF2B5EF4-FFF2-40B4-BE49-F238E27FC236}">
                <a16:creationId xmlns:a16="http://schemas.microsoft.com/office/drawing/2014/main" id="{CE51218D-861B-E1D4-23CA-E3394A3D4DAC}"/>
              </a:ext>
            </a:extLst>
          </p:cNvPr>
          <p:cNvSpPr>
            <a:spLocks noGrp="1"/>
          </p:cNvSpPr>
          <p:nvPr>
            <p:ph type="title"/>
          </p:nvPr>
        </p:nvSpPr>
        <p:spPr>
          <a:xfrm>
            <a:off x="694948" y="2425541"/>
            <a:ext cx="4924359" cy="997196"/>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28044055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8">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with bar and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708674" y="2998113"/>
            <a:ext cx="3663121" cy="861774"/>
          </a:xfrm>
        </p:spPr>
        <p:txBody>
          <a:bodyPr anchor="ctr"/>
          <a:lstStyle>
            <a:lvl1pPr marL="0" indent="0">
              <a:spcAft>
                <a:spcPts val="600"/>
              </a:spcAft>
              <a:buFontTx/>
              <a:buNone/>
              <a:defRPr>
                <a:solidFill>
                  <a:srgbClr val="294570"/>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24495" y="2057400"/>
            <a:ext cx="0" cy="2743200"/>
          </a:xfrm>
          <a:prstGeom prst="line">
            <a:avLst/>
          </a:prstGeom>
          <a:noFill/>
          <a:ln w="25400" cap="rnd" cmpd="sng" algn="ctr">
            <a:solidFill>
              <a:srgbClr val="8761C4"/>
            </a:solidFill>
            <a:prstDash val="solid"/>
            <a:headEnd type="none" w="med" len="med"/>
            <a:tailEnd type="none" w="med" len="med"/>
          </a:ln>
          <a:effectLst>
            <a:outerShdw blurRad="63500" dist="63500" dir="2700000" algn="tl" rotWithShape="0">
              <a:srgbClr val="737373">
                <a:alpha val="20000"/>
              </a:srgbClr>
            </a:outerShdw>
          </a:effectLst>
        </p:spPr>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itle 16">
            <a:extLst>
              <a:ext uri="{FF2B5EF4-FFF2-40B4-BE49-F238E27FC236}">
                <a16:creationId xmlns:a16="http://schemas.microsoft.com/office/drawing/2014/main" id="{F8ED8CB5-28DE-137B-5D03-3D59184FB932}"/>
              </a:ext>
            </a:extLst>
          </p:cNvPr>
          <p:cNvSpPr>
            <a:spLocks noGrp="1"/>
          </p:cNvSpPr>
          <p:nvPr>
            <p:ph type="title"/>
          </p:nvPr>
        </p:nvSpPr>
        <p:spPr>
          <a:xfrm>
            <a:off x="694948" y="2596416"/>
            <a:ext cx="3245368" cy="1665168"/>
          </a:xfrm>
        </p:spPr>
        <p:txBody>
          <a:bodyPr anchor="ctr"/>
          <a:lstStyle/>
          <a:p>
            <a:r>
              <a:rPr lang="en-US"/>
              <a:t>Click to edit Master title style</a:t>
            </a:r>
          </a:p>
        </p:txBody>
      </p:sp>
      <p:sp>
        <p:nvSpPr>
          <p:cNvPr id="4" name="Picture Placeholder 3">
            <a:extLst>
              <a:ext uri="{FF2B5EF4-FFF2-40B4-BE49-F238E27FC236}">
                <a16:creationId xmlns:a16="http://schemas.microsoft.com/office/drawing/2014/main" id="{F7491CAF-D2C1-278A-60B2-9EF27EE58D93}"/>
              </a:ext>
            </a:extLst>
          </p:cNvPr>
          <p:cNvSpPr>
            <a:spLocks noGrp="1"/>
          </p:cNvSpPr>
          <p:nvPr>
            <p:ph type="pic" sz="quarter" idx="12"/>
          </p:nvPr>
        </p:nvSpPr>
        <p:spPr>
          <a:xfrm>
            <a:off x="8428074" y="1873286"/>
            <a:ext cx="3111428" cy="3111428"/>
          </a:xfrm>
          <a:prstGeom prst="ellipse">
            <a:avLst/>
          </a:prstGeom>
        </p:spPr>
        <p:txBody>
          <a:bodyPr anchor="ctr">
            <a:noAutofit/>
          </a:bodyPr>
          <a:lstStyle>
            <a:lvl1pPr marL="0" indent="0" algn="ctr">
              <a:buFontTx/>
              <a:buNone/>
              <a:defRPr/>
            </a:lvl1pPr>
          </a:lstStyle>
          <a:p>
            <a:endParaRPr lang="en-US"/>
          </a:p>
        </p:txBody>
      </p:sp>
    </p:spTree>
    <p:extLst>
      <p:ext uri="{BB962C8B-B14F-4D97-AF65-F5344CB8AC3E}">
        <p14:creationId xmlns:p14="http://schemas.microsoft.com/office/powerpoint/2010/main" val="7840346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with bar and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708674" y="3213556"/>
            <a:ext cx="6988024" cy="430887"/>
          </a:xfrm>
        </p:spPr>
        <p:txBody>
          <a:bodyPr anchor="ctr"/>
          <a:lstStyle>
            <a:lvl1pPr marL="0" indent="0">
              <a:spcAft>
                <a:spcPts val="600"/>
              </a:spcAft>
              <a:buFontTx/>
              <a:buNone/>
              <a:defRPr>
                <a:solidFill>
                  <a:srgbClr val="294570"/>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24495" y="2057400"/>
            <a:ext cx="0" cy="2743200"/>
          </a:xfrm>
          <a:prstGeom prst="line">
            <a:avLst/>
          </a:prstGeom>
          <a:noFill/>
          <a:ln w="25400" cap="rnd" cmpd="sng" algn="ctr">
            <a:solidFill>
              <a:srgbClr val="8761C4"/>
            </a:solidFill>
            <a:prstDash val="solid"/>
            <a:headEnd type="none" w="med" len="med"/>
            <a:tailEnd type="none" w="med" len="med"/>
          </a:ln>
          <a:effectLst>
            <a:outerShdw blurRad="63500" dist="63500" dir="2700000" algn="tl" rotWithShape="0">
              <a:srgbClr val="737373">
                <a:alpha val="20000"/>
              </a:srgbClr>
            </a:outerShdw>
          </a:effectLst>
        </p:spPr>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itle 16">
            <a:extLst>
              <a:ext uri="{FF2B5EF4-FFF2-40B4-BE49-F238E27FC236}">
                <a16:creationId xmlns:a16="http://schemas.microsoft.com/office/drawing/2014/main" id="{F8ED8CB5-28DE-137B-5D03-3D59184FB932}"/>
              </a:ext>
            </a:extLst>
          </p:cNvPr>
          <p:cNvSpPr>
            <a:spLocks noGrp="1"/>
          </p:cNvSpPr>
          <p:nvPr>
            <p:ph type="title"/>
          </p:nvPr>
        </p:nvSpPr>
        <p:spPr>
          <a:xfrm>
            <a:off x="694948" y="2596416"/>
            <a:ext cx="3245368" cy="1665168"/>
          </a:xfrm>
        </p:spPr>
        <p:txBody>
          <a:bodyPr anchor="ctr"/>
          <a:lstStyle/>
          <a:p>
            <a:r>
              <a:rPr lang="en-US"/>
              <a:t>Click to edit Master title style</a:t>
            </a:r>
          </a:p>
        </p:txBody>
      </p:sp>
    </p:spTree>
    <p:extLst>
      <p:ext uri="{BB962C8B-B14F-4D97-AF65-F5344CB8AC3E}">
        <p14:creationId xmlns:p14="http://schemas.microsoft.com/office/powerpoint/2010/main" val="23714018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94947" y="5499099"/>
            <a:ext cx="5303518" cy="641351"/>
          </a:xfrm>
          <a:prstGeom prst="rect">
            <a:avLst/>
          </a:prstGeom>
          <a:noFill/>
        </p:spPr>
        <p:txBody>
          <a:bodyPr lIns="182880" tIns="182880" rIns="182880" bIns="182880">
            <a:noAutofit/>
          </a:bodyPr>
          <a:lstStyle>
            <a:lvl1pPr marL="0" indent="0" algn="l">
              <a:spcBef>
                <a:spcPts val="0"/>
              </a:spcBef>
              <a:buNone/>
              <a:defRPr sz="1800">
                <a:solidFill>
                  <a:srgbClr val="294570"/>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94948" y="2025650"/>
            <a:ext cx="5312664" cy="3474720"/>
          </a:xfrm>
          <a:prstGeom prst="roundRect">
            <a:avLst>
              <a:gd name="adj" fmla="val 6250"/>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93536" y="5499099"/>
            <a:ext cx="5312664" cy="641351"/>
          </a:xfrm>
          <a:prstGeom prst="rect">
            <a:avLst/>
          </a:prstGeom>
          <a:noFill/>
        </p:spPr>
        <p:txBody>
          <a:bodyPr lIns="182880" tIns="182880" rIns="182880" bIns="182880">
            <a:noAutofit/>
          </a:bodyPr>
          <a:lstStyle>
            <a:lvl1pPr marL="0" indent="0" algn="l">
              <a:spcBef>
                <a:spcPts val="0"/>
              </a:spcBef>
              <a:buNone/>
              <a:defRPr sz="1800">
                <a:solidFill>
                  <a:srgbClr val="294570"/>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193536" y="2025650"/>
            <a:ext cx="5312664" cy="3474720"/>
          </a:xfrm>
          <a:prstGeom prst="roundRect">
            <a:avLst>
              <a:gd name="adj" fmla="val 6433"/>
            </a:avLst>
          </a:prstGeom>
          <a:blipFill>
            <a:blip r:embed="rId4"/>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7">
            <a:extLst>
              <a:ext uri="{FF2B5EF4-FFF2-40B4-BE49-F238E27FC236}">
                <a16:creationId xmlns:a16="http://schemas.microsoft.com/office/drawing/2014/main" id="{79C95A45-A77C-C301-7A94-FA1697F14A0F}"/>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28709451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4">
          <p15:clr>
            <a:srgbClr val="5ACBF0"/>
          </p15:clr>
        </p15:guide>
        <p15:guide id="7" pos="3931">
          <p15:clr>
            <a:srgbClr val="5ACBF0"/>
          </p15:clr>
        </p15:guide>
        <p15:guide id="8" orient="horz" pos="346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94949" y="5500690"/>
            <a:ext cx="3474719" cy="639761"/>
          </a:xfrm>
          <a:prstGeom prst="rect">
            <a:avLst/>
          </a:prstGeom>
          <a:noFill/>
        </p:spPr>
        <p:txBody>
          <a:bodyPr vert="horz" wrap="square" lIns="182880" tIns="182880" rIns="182880" bIns="182880" rtlCol="0">
            <a:noAutofit/>
          </a:bodyPr>
          <a:lstStyle>
            <a:lvl1pPr algn="ctr">
              <a:defRPr lang="en-US" sz="1800" dirty="0">
                <a:solidFill>
                  <a:srgbClr val="294570"/>
                </a:solidFill>
                <a:latin typeface="+mj-lt"/>
              </a:defRPr>
            </a:lvl1pPr>
          </a:lstStyle>
          <a:p>
            <a:pPr marL="0" lvl="0" indent="0">
              <a:spcBef>
                <a:spcPts val="0"/>
              </a:spcBef>
              <a:buNone/>
            </a:pPr>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94948" y="2025650"/>
            <a:ext cx="3474720" cy="3474720"/>
          </a:xfrm>
          <a:prstGeom prst="roundRect">
            <a:avLst>
              <a:gd name="adj" fmla="val 5885"/>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480" y="5500689"/>
            <a:ext cx="3473576" cy="639761"/>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7335" y="2025650"/>
            <a:ext cx="3474720" cy="3474720"/>
          </a:xfrm>
          <a:prstGeom prst="roundRect">
            <a:avLst>
              <a:gd name="adj" fmla="val 6799"/>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033768" y="5500689"/>
            <a:ext cx="3475037" cy="639761"/>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031480" y="2025650"/>
            <a:ext cx="3474720" cy="3474720"/>
          </a:xfrm>
          <a:prstGeom prst="roundRect">
            <a:avLst>
              <a:gd name="adj" fmla="val 6981"/>
            </a:avLst>
          </a:prstGeo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6">
            <a:extLst>
              <a:ext uri="{FF2B5EF4-FFF2-40B4-BE49-F238E27FC236}">
                <a16:creationId xmlns:a16="http://schemas.microsoft.com/office/drawing/2014/main" id="{3F982564-166F-ABE1-63F1-3016E84E58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96185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68">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73608" y="4558538"/>
            <a:ext cx="2532888" cy="1581912"/>
          </a:xfrm>
          <a:prstGeom prst="rect">
            <a:avLst/>
          </a:prstGeom>
          <a:noFill/>
        </p:spPr>
        <p:txBody>
          <a:bodyPr vert="horz" wrap="square" lIns="182880" tIns="182880" rIns="182880" bIns="182880" rtlCol="0">
            <a:noAutofit/>
          </a:bodyPr>
          <a:lstStyle>
            <a:lvl1pPr algn="ctr">
              <a:defRPr lang="en-US" sz="1800" dirty="0">
                <a:solidFill>
                  <a:srgbClr val="294570"/>
                </a:solidFill>
                <a:latin typeface="+mj-lt"/>
              </a:defRPr>
            </a:lvl1pPr>
          </a:lstStyle>
          <a:p>
            <a:pPr marL="0" lvl="0" indent="0">
              <a:spcBef>
                <a:spcPts val="0"/>
              </a:spcBef>
              <a:buNone/>
            </a:pPr>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73608" y="2025650"/>
            <a:ext cx="2532888" cy="2532888"/>
          </a:xfrm>
          <a:prstGeom prst="roundRect">
            <a:avLst>
              <a:gd name="adj" fmla="val 8645"/>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384803" y="4558538"/>
            <a:ext cx="2532888" cy="1581912"/>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40176" y="2025650"/>
            <a:ext cx="2532888" cy="2532888"/>
          </a:xfrm>
          <a:prstGeom prst="roundRect">
            <a:avLst>
              <a:gd name="adj" fmla="val 1014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4306" y="4558538"/>
            <a:ext cx="2532888" cy="1581912"/>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6744" y="2025650"/>
            <a:ext cx="2532888" cy="2532888"/>
          </a:xfrm>
          <a:prstGeom prst="roundRect">
            <a:avLst>
              <a:gd name="adj" fmla="val 1040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8973312" y="4558538"/>
            <a:ext cx="2532888" cy="1581912"/>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8973312" y="2025650"/>
            <a:ext cx="2532888" cy="2532888"/>
          </a:xfrm>
          <a:prstGeom prst="roundRect">
            <a:avLst>
              <a:gd name="adj" fmla="val 8143"/>
            </a:avLst>
          </a:prstGeo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6">
            <a:extLst>
              <a:ext uri="{FF2B5EF4-FFF2-40B4-BE49-F238E27FC236}">
                <a16:creationId xmlns:a16="http://schemas.microsoft.com/office/drawing/2014/main" id="{7CF185F2-870F-B379-D686-8BB76C1E1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42731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B98C09DA-C03A-FF61-34EB-9D444076431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76665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4">
            <a:extLst>
              <a:ext uri="{FF2B5EF4-FFF2-40B4-BE49-F238E27FC236}">
                <a16:creationId xmlns:a16="http://schemas.microsoft.com/office/drawing/2014/main" id="{70B5288F-100D-7DDE-E8EA-CE6F9B1ACFE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518555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84">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9E3AE1-1B05-421A-A3BB-BC76C5504D88}"/>
              </a:ext>
            </a:extLst>
          </p:cNvPr>
          <p:cNvSpPr>
            <a:spLocks noGrp="1"/>
          </p:cNvSpPr>
          <p:nvPr>
            <p:ph type="title"/>
          </p:nvPr>
        </p:nvSpPr>
        <p:spPr>
          <a:xfrm>
            <a:off x="694948" y="3033713"/>
            <a:ext cx="10811252" cy="498598"/>
          </a:xfrm>
        </p:spPr>
        <p:txBody>
          <a:bodyPr anchor="ctr"/>
          <a:lstStyle/>
          <a:p>
            <a:r>
              <a:rPr lang="en-US"/>
              <a:t>Click to edit Master title style</a:t>
            </a:r>
          </a:p>
        </p:txBody>
      </p:sp>
    </p:spTree>
    <p:extLst>
      <p:ext uri="{BB962C8B-B14F-4D97-AF65-F5344CB8AC3E}">
        <p14:creationId xmlns:p14="http://schemas.microsoft.com/office/powerpoint/2010/main" val="218489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A194CB-DAA1-6D0C-03DF-C4635E2D2DB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25007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descr="A close-up of a glass frame&#10;&#10;Description automatically generated">
            <a:extLst>
              <a:ext uri="{FF2B5EF4-FFF2-40B4-BE49-F238E27FC236}">
                <a16:creationId xmlns:a16="http://schemas.microsoft.com/office/drawing/2014/main" id="{06EC2413-16BB-4CAF-5A1B-01ECAA57B9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9">
            <a:extLst>
              <a:ext uri="{FF2B5EF4-FFF2-40B4-BE49-F238E27FC236}">
                <a16:creationId xmlns:a16="http://schemas.microsoft.com/office/drawing/2014/main" id="{851438D4-2207-A0EC-51FE-C8713B92AC8D}"/>
              </a:ext>
            </a:extLst>
          </p:cNvPr>
          <p:cNvSpPr>
            <a:spLocks noGrp="1"/>
          </p:cNvSpPr>
          <p:nvPr>
            <p:ph type="title"/>
          </p:nvPr>
        </p:nvSpPr>
        <p:spPr>
          <a:xfrm>
            <a:off x="588263" y="1827627"/>
            <a:ext cx="6635786" cy="615553"/>
          </a:xfrm>
        </p:spPr>
        <p:txBody>
          <a:bodyPr anchor="ctr" anchorCtr="0"/>
          <a:lstStyle>
            <a:lvl1pPr>
              <a:defRPr sz="4000"/>
            </a:lvl1pPr>
          </a:lstStyle>
          <a:p>
            <a:r>
              <a:rPr lang="en-US"/>
              <a:t>Click to edit Master title style</a:t>
            </a:r>
          </a:p>
        </p:txBody>
      </p:sp>
      <p:sp>
        <p:nvSpPr>
          <p:cNvPr id="12" name="Text Placeholder 11">
            <a:extLst>
              <a:ext uri="{FF2B5EF4-FFF2-40B4-BE49-F238E27FC236}">
                <a16:creationId xmlns:a16="http://schemas.microsoft.com/office/drawing/2014/main" id="{8D144F79-4724-08C1-47A0-A9DD47E103CB}"/>
              </a:ext>
            </a:extLst>
          </p:cNvPr>
          <p:cNvSpPr>
            <a:spLocks noGrp="1"/>
          </p:cNvSpPr>
          <p:nvPr>
            <p:ph type="body" sz="quarter" idx="10"/>
          </p:nvPr>
        </p:nvSpPr>
        <p:spPr>
          <a:xfrm>
            <a:off x="584199" y="4049029"/>
            <a:ext cx="6639851" cy="430887"/>
          </a:xfrm>
        </p:spPr>
        <p:txBody>
          <a:bodyPr/>
          <a:lstStyle>
            <a:lvl1pPr marL="0" marR="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lang="en-US" sz="2800" kern="1200" spc="0" baseline="0" dirty="0" smtClean="0">
                <a:solidFill>
                  <a:schemeClr val="tx1"/>
                </a:solidFill>
                <a:latin typeface="+mj-lt"/>
                <a:ea typeface="+mn-ea"/>
                <a:cs typeface="Segoe UI" panose="020B0502040204020203" pitchFamily="34" charset="0"/>
              </a:defRPr>
            </a:lvl1pPr>
            <a:lvl2pPr marL="228600" indent="0">
              <a:buNone/>
              <a:defRPr/>
            </a:lvl2pPr>
          </a:lstStyle>
          <a:p>
            <a:pPr lvl="0"/>
            <a:r>
              <a:rPr lang="en-US"/>
              <a:t>Click to edit Master text styles</a:t>
            </a:r>
          </a:p>
        </p:txBody>
      </p:sp>
      <p:sp>
        <p:nvSpPr>
          <p:cNvPr id="13" name="Text Placeholder 11">
            <a:extLst>
              <a:ext uri="{FF2B5EF4-FFF2-40B4-BE49-F238E27FC236}">
                <a16:creationId xmlns:a16="http://schemas.microsoft.com/office/drawing/2014/main" id="{2E8034D7-3831-B67B-73CF-AF37482B8942}"/>
              </a:ext>
            </a:extLst>
          </p:cNvPr>
          <p:cNvSpPr>
            <a:spLocks noGrp="1"/>
          </p:cNvSpPr>
          <p:nvPr>
            <p:ph type="body" sz="quarter" idx="11"/>
          </p:nvPr>
        </p:nvSpPr>
        <p:spPr>
          <a:xfrm>
            <a:off x="584198" y="5105757"/>
            <a:ext cx="6639851" cy="369332"/>
          </a:xfrm>
        </p:spPr>
        <p:txBody>
          <a:bodyPr/>
          <a:lstStyle>
            <a:lvl1pPr marL="0" marR="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lang="en-US" sz="24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16CB15E5-24EA-0F7F-160F-1255F8744EF2}"/>
              </a:ext>
            </a:extLst>
          </p:cNvPr>
          <p:cNvSpPr txBox="1"/>
          <p:nvPr userDrawn="1"/>
        </p:nvSpPr>
        <p:spPr>
          <a:xfrm>
            <a:off x="584200" y="3523296"/>
            <a:ext cx="1601529" cy="369332"/>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a:pPr>
            <a:r>
              <a:rPr lang="en-US" sz="2400" kern="1200" spc="0" baseline="0">
                <a:solidFill>
                  <a:schemeClr val="tx1"/>
                </a:solidFill>
                <a:latin typeface="+mn-lt"/>
                <a:ea typeface="+mn-ea"/>
                <a:cs typeface="Segoe UI" panose="020B0502040204020203" pitchFamily="34" charset="0"/>
              </a:rPr>
              <a:t>Join us for…</a:t>
            </a:r>
          </a:p>
        </p:txBody>
      </p:sp>
    </p:spTree>
    <p:extLst>
      <p:ext uri="{BB962C8B-B14F-4D97-AF65-F5344CB8AC3E}">
        <p14:creationId xmlns:p14="http://schemas.microsoft.com/office/powerpoint/2010/main" val="2046332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pic>
        <p:nvPicPr>
          <p:cNvPr id="5" name="Picture 4" descr="A close-up of a glass frame&#10;&#10;Description automatically generated">
            <a:extLst>
              <a:ext uri="{FF2B5EF4-FFF2-40B4-BE49-F238E27FC236}">
                <a16:creationId xmlns:a16="http://schemas.microsoft.com/office/drawing/2014/main" id="{06EC2413-16BB-4CAF-5A1B-01ECAA57B9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0131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pic>
        <p:nvPicPr>
          <p:cNvPr id="7" name="Picture 6" descr="A white square with pink and blue border&#10;&#10;Description automatically generated with medium confidence">
            <a:extLst>
              <a:ext uri="{FF2B5EF4-FFF2-40B4-BE49-F238E27FC236}">
                <a16:creationId xmlns:a16="http://schemas.microsoft.com/office/drawing/2014/main" id="{D2D8E085-B25F-3F5B-0BFD-F3F1F991EF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1A8475-3D99-4E87-A7D1-A9F9839CB336}"/>
              </a:ext>
            </a:extLst>
          </p:cNvPr>
          <p:cNvSpPr>
            <a:spLocks noGrp="1"/>
          </p:cNvSpPr>
          <p:nvPr>
            <p:ph type="title"/>
          </p:nvPr>
        </p:nvSpPr>
        <p:spPr>
          <a:xfrm>
            <a:off x="2386028" y="3152001"/>
            <a:ext cx="7422990" cy="553998"/>
          </a:xfrm>
        </p:spPr>
        <p:txBody>
          <a:bodyPr anchor="ctr" anchorCtr="0"/>
          <a:lstStyle>
            <a:lvl1pPr algn="ctr">
              <a:defRPr/>
            </a:lvl1pPr>
          </a:lstStyle>
          <a:p>
            <a:r>
              <a:rPr lang="en-US"/>
              <a:t>Click to edit Master title style</a:t>
            </a:r>
          </a:p>
        </p:txBody>
      </p:sp>
    </p:spTree>
    <p:extLst>
      <p:ext uri="{BB962C8B-B14F-4D97-AF65-F5344CB8AC3E}">
        <p14:creationId xmlns:p14="http://schemas.microsoft.com/office/powerpoint/2010/main" val="35374973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BC63DD-1BBB-451D-347F-AF49850B21D2}"/>
              </a:ext>
            </a:extLst>
          </p:cNvPr>
          <p:cNvPicPr>
            <a:picLocks noChangeAspect="1"/>
          </p:cNvPicPr>
          <p:nvPr userDrawn="1"/>
        </p:nvPicPr>
        <p:blipFill>
          <a:blip r:embed="rId2"/>
          <a:srcRect/>
          <a:stretch/>
        </p:blipFill>
        <p:spPr>
          <a:xfrm>
            <a:off x="2187" y="428"/>
            <a:ext cx="12187625" cy="6857143"/>
          </a:xfrm>
          <a:prstGeom prst="rect">
            <a:avLst/>
          </a:prstGeom>
        </p:spPr>
      </p:pic>
      <p:pic>
        <p:nvPicPr>
          <p:cNvPr id="4" name="MS logo white - EMF" descr="Microsoft logo white text version">
            <a:extLst>
              <a:ext uri="{FF2B5EF4-FFF2-40B4-BE49-F238E27FC236}">
                <a16:creationId xmlns:a16="http://schemas.microsoft.com/office/drawing/2014/main" id="{42A1B01F-5F0E-75AB-7240-724BF48CEC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a:extLst>
              <a:ext uri="{FF2B5EF4-FFF2-40B4-BE49-F238E27FC236}">
                <a16:creationId xmlns:a16="http://schemas.microsoft.com/office/drawing/2014/main" id="{BEA9BA16-37A9-1CBF-8379-809F720128C4}"/>
              </a:ext>
            </a:extLst>
          </p:cNvPr>
          <p:cNvPicPr>
            <a:picLocks noChangeAspect="1"/>
          </p:cNvPicPr>
          <p:nvPr userDrawn="1"/>
        </p:nvPicPr>
        <p:blipFill>
          <a:blip r:embed="rId4"/>
          <a:stretch>
            <a:fillRect/>
          </a:stretch>
        </p:blipFill>
        <p:spPr>
          <a:xfrm>
            <a:off x="582903" y="2747989"/>
            <a:ext cx="5785605" cy="1322947"/>
          </a:xfrm>
          <a:prstGeom prst="rect">
            <a:avLst/>
          </a:prstGeom>
        </p:spPr>
      </p:pic>
    </p:spTree>
    <p:extLst>
      <p:ext uri="{BB962C8B-B14F-4D97-AF65-F5344CB8AC3E}">
        <p14:creationId xmlns:p14="http://schemas.microsoft.com/office/powerpoint/2010/main" val="24211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F9527E-FE32-654E-593A-443B3D8ED40E}"/>
              </a:ext>
            </a:extLst>
          </p:cNvPr>
          <p:cNvPicPr>
            <a:picLocks noChangeAspect="1"/>
          </p:cNvPicPr>
          <p:nvPr userDrawn="1"/>
        </p:nvPicPr>
        <p:blipFill>
          <a:blip r:embed="rId2"/>
          <a:srcRect/>
          <a:stretch/>
        </p:blipFill>
        <p:spPr>
          <a:xfrm>
            <a:off x="2187" y="428"/>
            <a:ext cx="12187625" cy="6857143"/>
          </a:xfrm>
          <a:prstGeom prst="rect">
            <a:avLst/>
          </a:prstGeom>
        </p:spPr>
      </p:pic>
      <p:pic>
        <p:nvPicPr>
          <p:cNvPr id="3" name="MS logo white - EMF" descr="Microsoft logo white text version">
            <a:extLst>
              <a:ext uri="{FF2B5EF4-FFF2-40B4-BE49-F238E27FC236}">
                <a16:creationId xmlns:a16="http://schemas.microsoft.com/office/drawing/2014/main" id="{A48BDB8A-591D-3975-EA6B-553BDBC82A4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lang="en-US" sz="20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106424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768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29250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817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1135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1805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985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322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75778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908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4418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624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67477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2611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348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2603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CFB88699-BAA0-CC96-0E45-F5BD187031E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3" name="MS logo gray - EMF" descr="Microsoft logo, gray text version">
            <a:extLst>
              <a:ext uri="{FF2B5EF4-FFF2-40B4-BE49-F238E27FC236}">
                <a16:creationId xmlns:a16="http://schemas.microsoft.com/office/drawing/2014/main" id="{A7E685B8-AE72-4675-01A2-E2AB5927B7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43" name="Group 42">
            <a:extLst>
              <a:ext uri="{FF2B5EF4-FFF2-40B4-BE49-F238E27FC236}">
                <a16:creationId xmlns:a16="http://schemas.microsoft.com/office/drawing/2014/main" id="{F6176349-5E6B-A820-AAEB-B5A9FDA91664}"/>
              </a:ext>
            </a:extLst>
          </p:cNvPr>
          <p:cNvGrpSpPr/>
          <p:nvPr userDrawn="1"/>
        </p:nvGrpSpPr>
        <p:grpSpPr>
          <a:xfrm>
            <a:off x="568434" y="2277197"/>
            <a:ext cx="3349297" cy="1772737"/>
            <a:chOff x="515713" y="1851526"/>
            <a:chExt cx="3828608" cy="2026430"/>
          </a:xfrm>
        </p:grpSpPr>
        <p:sp>
          <p:nvSpPr>
            <p:cNvPr id="7" name="Freeform: Shape 6">
              <a:extLst>
                <a:ext uri="{FF2B5EF4-FFF2-40B4-BE49-F238E27FC236}">
                  <a16:creationId xmlns:a16="http://schemas.microsoft.com/office/drawing/2014/main" id="{EA0023D1-44A8-2DBD-030A-0D79F916D7CA}"/>
                </a:ext>
              </a:extLst>
            </p:cNvPr>
            <p:cNvSpPr/>
            <p:nvPr/>
          </p:nvSpPr>
          <p:spPr>
            <a:xfrm>
              <a:off x="515713" y="1851526"/>
              <a:ext cx="3828608" cy="1537853"/>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grpSp>
          <p:nvGrpSpPr>
            <p:cNvPr id="8" name="Graphic 4">
              <a:extLst>
                <a:ext uri="{FF2B5EF4-FFF2-40B4-BE49-F238E27FC236}">
                  <a16:creationId xmlns:a16="http://schemas.microsoft.com/office/drawing/2014/main" id="{10646F30-17BA-F50F-B9C9-D9A20E7AE9D8}"/>
                </a:ext>
              </a:extLst>
            </p:cNvPr>
            <p:cNvGrpSpPr/>
            <p:nvPr/>
          </p:nvGrpSpPr>
          <p:grpSpPr>
            <a:xfrm>
              <a:off x="3151036" y="3641810"/>
              <a:ext cx="1191917" cy="227414"/>
              <a:chOff x="3151036" y="3641810"/>
              <a:chExt cx="1191917" cy="227414"/>
            </a:xfrm>
          </p:grpSpPr>
          <p:grpSp>
            <p:nvGrpSpPr>
              <p:cNvPr id="9" name="Graphic 4">
                <a:extLst>
                  <a:ext uri="{FF2B5EF4-FFF2-40B4-BE49-F238E27FC236}">
                    <a16:creationId xmlns:a16="http://schemas.microsoft.com/office/drawing/2014/main" id="{B0C04C42-3E1C-F695-6C55-99E5FA5B7D54}"/>
                  </a:ext>
                </a:extLst>
              </p:cNvPr>
              <p:cNvGrpSpPr/>
              <p:nvPr/>
            </p:nvGrpSpPr>
            <p:grpSpPr>
              <a:xfrm>
                <a:off x="3539688" y="3681128"/>
                <a:ext cx="803265" cy="148635"/>
                <a:chOff x="3539688" y="3681128"/>
                <a:chExt cx="803265" cy="148635"/>
              </a:xfrm>
              <a:solidFill>
                <a:srgbClr val="000000"/>
              </a:solidFill>
            </p:grpSpPr>
            <p:sp>
              <p:nvSpPr>
                <p:cNvPr id="10" name="Freeform: Shape 9">
                  <a:extLst>
                    <a:ext uri="{FF2B5EF4-FFF2-40B4-BE49-F238E27FC236}">
                      <a16:creationId xmlns:a16="http://schemas.microsoft.com/office/drawing/2014/main" id="{4B4F40D2-02B8-F184-7729-094ECE79536A}"/>
                    </a:ext>
                  </a:extLst>
                </p:cNvPr>
                <p:cNvSpPr/>
                <p:nvPr/>
              </p:nvSpPr>
              <p:spPr>
                <a:xfrm>
                  <a:off x="4316615" y="3804370"/>
                  <a:ext cx="26338" cy="25394"/>
                </a:xfrm>
                <a:custGeom>
                  <a:avLst/>
                  <a:gdLst>
                    <a:gd name="connsiteX0" fmla="*/ 11045 w 26338"/>
                    <a:gd name="connsiteY0" fmla="*/ 11470 h 25394"/>
                    <a:gd name="connsiteX1" fmla="*/ 11045 w 26338"/>
                    <a:gd name="connsiteY1" fmla="*/ 8166 h 25394"/>
                    <a:gd name="connsiteX2" fmla="*/ 13169 w 26338"/>
                    <a:gd name="connsiteY2" fmla="*/ 8166 h 25394"/>
                    <a:gd name="connsiteX3" fmla="*/ 15954 w 26338"/>
                    <a:gd name="connsiteY3" fmla="*/ 9676 h 25394"/>
                    <a:gd name="connsiteX4" fmla="*/ 13688 w 26338"/>
                    <a:gd name="connsiteY4" fmla="*/ 11470 h 25394"/>
                    <a:gd name="connsiteX5" fmla="*/ 11045 w 26338"/>
                    <a:gd name="connsiteY5" fmla="*/ 11470 h 25394"/>
                    <a:gd name="connsiteX6" fmla="*/ 11045 w 26338"/>
                    <a:gd name="connsiteY6" fmla="*/ 13783 h 25394"/>
                    <a:gd name="connsiteX7" fmla="*/ 12508 w 26338"/>
                    <a:gd name="connsiteY7" fmla="*/ 13783 h 25394"/>
                    <a:gd name="connsiteX8" fmla="*/ 15671 w 26338"/>
                    <a:gd name="connsiteY8" fmla="*/ 19541 h 25394"/>
                    <a:gd name="connsiteX9" fmla="*/ 19211 w 26338"/>
                    <a:gd name="connsiteY9" fmla="*/ 19541 h 25394"/>
                    <a:gd name="connsiteX10" fmla="*/ 15671 w 26338"/>
                    <a:gd name="connsiteY10" fmla="*/ 13547 h 25394"/>
                    <a:gd name="connsiteX11" fmla="*/ 19116 w 26338"/>
                    <a:gd name="connsiteY11" fmla="*/ 10007 h 25394"/>
                    <a:gd name="connsiteX12" fmla="*/ 13311 w 26338"/>
                    <a:gd name="connsiteY12" fmla="*/ 5900 h 25394"/>
                    <a:gd name="connsiteX13" fmla="*/ 8024 w 26338"/>
                    <a:gd name="connsiteY13" fmla="*/ 5900 h 25394"/>
                    <a:gd name="connsiteX14" fmla="*/ 8024 w 26338"/>
                    <a:gd name="connsiteY14" fmla="*/ 19541 h 25394"/>
                    <a:gd name="connsiteX15" fmla="*/ 11045 w 26338"/>
                    <a:gd name="connsiteY15" fmla="*/ 19541 h 25394"/>
                    <a:gd name="connsiteX16" fmla="*/ 11045 w 26338"/>
                    <a:gd name="connsiteY16" fmla="*/ 13783 h 25394"/>
                    <a:gd name="connsiteX17" fmla="*/ 26338 w 26338"/>
                    <a:gd name="connsiteY17" fmla="*/ 12697 h 25394"/>
                    <a:gd name="connsiteX18" fmla="*/ 13169 w 26338"/>
                    <a:gd name="connsiteY18" fmla="*/ 0 h 25394"/>
                    <a:gd name="connsiteX19" fmla="*/ 0 w 26338"/>
                    <a:gd name="connsiteY19" fmla="*/ 12697 h 25394"/>
                    <a:gd name="connsiteX20" fmla="*/ 13169 w 26338"/>
                    <a:gd name="connsiteY20" fmla="*/ 25394 h 25394"/>
                    <a:gd name="connsiteX21" fmla="*/ 26338 w 26338"/>
                    <a:gd name="connsiteY21" fmla="*/ 12697 h 25394"/>
                    <a:gd name="connsiteX22" fmla="*/ 22656 w 26338"/>
                    <a:gd name="connsiteY22" fmla="*/ 12697 h 25394"/>
                    <a:gd name="connsiteX23" fmla="*/ 13169 w 26338"/>
                    <a:gd name="connsiteY23" fmla="*/ 22468 h 25394"/>
                    <a:gd name="connsiteX24" fmla="*/ 13169 w 26338"/>
                    <a:gd name="connsiteY24" fmla="*/ 22468 h 25394"/>
                    <a:gd name="connsiteX25" fmla="*/ 3823 w 26338"/>
                    <a:gd name="connsiteY25" fmla="*/ 12697 h 25394"/>
                    <a:gd name="connsiteX26" fmla="*/ 13169 w 26338"/>
                    <a:gd name="connsiteY26" fmla="*/ 2926 h 25394"/>
                    <a:gd name="connsiteX27" fmla="*/ 22656 w 26338"/>
                    <a:gd name="connsiteY27" fmla="*/ 12697 h 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38" h="25394">
                      <a:moveTo>
                        <a:pt x="11045" y="11470"/>
                      </a:moveTo>
                      <a:lnTo>
                        <a:pt x="11045" y="8166"/>
                      </a:lnTo>
                      <a:lnTo>
                        <a:pt x="13169" y="8166"/>
                      </a:lnTo>
                      <a:cubicBezTo>
                        <a:pt x="14349" y="8166"/>
                        <a:pt x="15954" y="8260"/>
                        <a:pt x="15954" y="9676"/>
                      </a:cubicBezTo>
                      <a:cubicBezTo>
                        <a:pt x="15954" y="11187"/>
                        <a:pt x="15010" y="11470"/>
                        <a:pt x="13688" y="11470"/>
                      </a:cubicBezTo>
                      <a:lnTo>
                        <a:pt x="11045" y="11470"/>
                      </a:lnTo>
                      <a:close/>
                      <a:moveTo>
                        <a:pt x="11045" y="13783"/>
                      </a:moveTo>
                      <a:lnTo>
                        <a:pt x="12508" y="13783"/>
                      </a:lnTo>
                      <a:lnTo>
                        <a:pt x="15671" y="19541"/>
                      </a:lnTo>
                      <a:lnTo>
                        <a:pt x="19211" y="19541"/>
                      </a:lnTo>
                      <a:lnTo>
                        <a:pt x="15671" y="13547"/>
                      </a:lnTo>
                      <a:cubicBezTo>
                        <a:pt x="17512" y="13405"/>
                        <a:pt x="19116" y="12508"/>
                        <a:pt x="19116" y="10007"/>
                      </a:cubicBezTo>
                      <a:cubicBezTo>
                        <a:pt x="19116" y="6891"/>
                        <a:pt x="16992" y="5900"/>
                        <a:pt x="13311" y="5900"/>
                      </a:cubicBezTo>
                      <a:lnTo>
                        <a:pt x="8024" y="5900"/>
                      </a:lnTo>
                      <a:lnTo>
                        <a:pt x="8024" y="19541"/>
                      </a:lnTo>
                      <a:lnTo>
                        <a:pt x="11045" y="19541"/>
                      </a:lnTo>
                      <a:lnTo>
                        <a:pt x="11045" y="13783"/>
                      </a:lnTo>
                      <a:close/>
                      <a:moveTo>
                        <a:pt x="26338" y="12697"/>
                      </a:moveTo>
                      <a:cubicBezTo>
                        <a:pt x="26338" y="4673"/>
                        <a:pt x="20155" y="0"/>
                        <a:pt x="13169" y="0"/>
                      </a:cubicBezTo>
                      <a:cubicBezTo>
                        <a:pt x="6183" y="0"/>
                        <a:pt x="0" y="4673"/>
                        <a:pt x="0" y="12697"/>
                      </a:cubicBezTo>
                      <a:cubicBezTo>
                        <a:pt x="0" y="20721"/>
                        <a:pt x="6183" y="25394"/>
                        <a:pt x="13169" y="25394"/>
                      </a:cubicBezTo>
                      <a:cubicBezTo>
                        <a:pt x="20155" y="25394"/>
                        <a:pt x="26338" y="20721"/>
                        <a:pt x="26338" y="12697"/>
                      </a:cubicBezTo>
                      <a:moveTo>
                        <a:pt x="22656" y="12697"/>
                      </a:moveTo>
                      <a:cubicBezTo>
                        <a:pt x="22656" y="18550"/>
                        <a:pt x="18314" y="22468"/>
                        <a:pt x="13169" y="22468"/>
                      </a:cubicBezTo>
                      <a:lnTo>
                        <a:pt x="13169" y="22468"/>
                      </a:lnTo>
                      <a:cubicBezTo>
                        <a:pt x="8024" y="22468"/>
                        <a:pt x="3823" y="18550"/>
                        <a:pt x="3823" y="12697"/>
                      </a:cubicBezTo>
                      <a:cubicBezTo>
                        <a:pt x="3823" y="6844"/>
                        <a:pt x="8024" y="2926"/>
                        <a:pt x="13169" y="2926"/>
                      </a:cubicBezTo>
                      <a:cubicBezTo>
                        <a:pt x="18314" y="2926"/>
                        <a:pt x="22656" y="6844"/>
                        <a:pt x="22656" y="12697"/>
                      </a:cubicBezTo>
                    </a:path>
                  </a:pathLst>
                </a:custGeom>
                <a:solidFill>
                  <a:srgbClr val="000000"/>
                </a:solidFill>
                <a:ln w="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03879F3-A2B5-32CA-4298-1572826AB6CA}"/>
                    </a:ext>
                  </a:extLst>
                </p:cNvPr>
                <p:cNvSpPr/>
                <p:nvPr/>
              </p:nvSpPr>
              <p:spPr>
                <a:xfrm>
                  <a:off x="3539688" y="3681128"/>
                  <a:ext cx="768902" cy="144198"/>
                </a:xfrm>
                <a:custGeom>
                  <a:avLst/>
                  <a:gdLst>
                    <a:gd name="connsiteX0" fmla="*/ 319786 w 768902"/>
                    <a:gd name="connsiteY0" fmla="*/ 236 h 144198"/>
                    <a:gd name="connsiteX1" fmla="*/ 319786 w 768902"/>
                    <a:gd name="connsiteY1" fmla="*/ 144199 h 144198"/>
                    <a:gd name="connsiteX2" fmla="*/ 360473 w 768902"/>
                    <a:gd name="connsiteY2" fmla="*/ 144199 h 144198"/>
                    <a:gd name="connsiteX3" fmla="*/ 360473 w 768902"/>
                    <a:gd name="connsiteY3" fmla="*/ 236 h 144198"/>
                    <a:gd name="connsiteX4" fmla="*/ 319786 w 768902"/>
                    <a:gd name="connsiteY4" fmla="*/ 236 h 144198"/>
                    <a:gd name="connsiteX5" fmla="*/ 0 w 768902"/>
                    <a:gd name="connsiteY5" fmla="*/ 47 h 144198"/>
                    <a:gd name="connsiteX6" fmla="*/ 0 w 768902"/>
                    <a:gd name="connsiteY6" fmla="*/ 144199 h 144198"/>
                    <a:gd name="connsiteX7" fmla="*/ 41018 w 768902"/>
                    <a:gd name="connsiteY7" fmla="*/ 144199 h 144198"/>
                    <a:gd name="connsiteX8" fmla="*/ 41018 w 768902"/>
                    <a:gd name="connsiteY8" fmla="*/ 34740 h 144198"/>
                    <a:gd name="connsiteX9" fmla="*/ 72784 w 768902"/>
                    <a:gd name="connsiteY9" fmla="*/ 34740 h 144198"/>
                    <a:gd name="connsiteX10" fmla="*/ 95865 w 768902"/>
                    <a:gd name="connsiteY10" fmla="*/ 42764 h 144198"/>
                    <a:gd name="connsiteX11" fmla="*/ 104928 w 768902"/>
                    <a:gd name="connsiteY11" fmla="*/ 80855 h 144198"/>
                    <a:gd name="connsiteX12" fmla="*/ 104928 w 768902"/>
                    <a:gd name="connsiteY12" fmla="*/ 144152 h 144198"/>
                    <a:gd name="connsiteX13" fmla="*/ 144671 w 768902"/>
                    <a:gd name="connsiteY13" fmla="*/ 144152 h 144198"/>
                    <a:gd name="connsiteX14" fmla="*/ 144671 w 768902"/>
                    <a:gd name="connsiteY14" fmla="*/ 64524 h 144198"/>
                    <a:gd name="connsiteX15" fmla="*/ 73020 w 768902"/>
                    <a:gd name="connsiteY15" fmla="*/ 0 h 144198"/>
                    <a:gd name="connsiteX16" fmla="*/ 0 w 768902"/>
                    <a:gd name="connsiteY16" fmla="*/ 0 h 144198"/>
                    <a:gd name="connsiteX17" fmla="*/ 385254 w 768902"/>
                    <a:gd name="connsiteY17" fmla="*/ 236 h 144198"/>
                    <a:gd name="connsiteX18" fmla="*/ 385254 w 768902"/>
                    <a:gd name="connsiteY18" fmla="*/ 144152 h 144198"/>
                    <a:gd name="connsiteX19" fmla="*/ 451194 w 768902"/>
                    <a:gd name="connsiteY19" fmla="*/ 144152 h 144198"/>
                    <a:gd name="connsiteX20" fmla="*/ 510195 w 768902"/>
                    <a:gd name="connsiteY20" fmla="*/ 125224 h 144198"/>
                    <a:gd name="connsiteX21" fmla="*/ 524591 w 768902"/>
                    <a:gd name="connsiteY21" fmla="*/ 73775 h 144198"/>
                    <a:gd name="connsiteX22" fmla="*/ 511422 w 768902"/>
                    <a:gd name="connsiteY22" fmla="*/ 24261 h 144198"/>
                    <a:gd name="connsiteX23" fmla="*/ 442272 w 768902"/>
                    <a:gd name="connsiteY23" fmla="*/ 236 h 144198"/>
                    <a:gd name="connsiteX24" fmla="*/ 385207 w 768902"/>
                    <a:gd name="connsiteY24" fmla="*/ 236 h 144198"/>
                    <a:gd name="connsiteX25" fmla="*/ 425563 w 768902"/>
                    <a:gd name="connsiteY25" fmla="*/ 31577 h 144198"/>
                    <a:gd name="connsiteX26" fmla="*/ 443028 w 768902"/>
                    <a:gd name="connsiteY26" fmla="*/ 31577 h 144198"/>
                    <a:gd name="connsiteX27" fmla="*/ 484801 w 768902"/>
                    <a:gd name="connsiteY27" fmla="*/ 72501 h 144198"/>
                    <a:gd name="connsiteX28" fmla="*/ 443028 w 768902"/>
                    <a:gd name="connsiteY28" fmla="*/ 113424 h 144198"/>
                    <a:gd name="connsiteX29" fmla="*/ 425563 w 768902"/>
                    <a:gd name="connsiteY29" fmla="*/ 113424 h 144198"/>
                    <a:gd name="connsiteX30" fmla="*/ 425563 w 768902"/>
                    <a:gd name="connsiteY30" fmla="*/ 31530 h 144198"/>
                    <a:gd name="connsiteX31" fmla="*/ 261163 w 768902"/>
                    <a:gd name="connsiteY31" fmla="*/ 236 h 144198"/>
                    <a:gd name="connsiteX32" fmla="*/ 227225 w 768902"/>
                    <a:gd name="connsiteY32" fmla="*/ 114321 h 144198"/>
                    <a:gd name="connsiteX33" fmla="*/ 194704 w 768902"/>
                    <a:gd name="connsiteY33" fmla="*/ 236 h 144198"/>
                    <a:gd name="connsiteX34" fmla="*/ 150807 w 768902"/>
                    <a:gd name="connsiteY34" fmla="*/ 236 h 144198"/>
                    <a:gd name="connsiteX35" fmla="*/ 197205 w 768902"/>
                    <a:gd name="connsiteY35" fmla="*/ 144152 h 144198"/>
                    <a:gd name="connsiteX36" fmla="*/ 255782 w 768902"/>
                    <a:gd name="connsiteY36" fmla="*/ 144152 h 144198"/>
                    <a:gd name="connsiteX37" fmla="*/ 302558 w 768902"/>
                    <a:gd name="connsiteY37" fmla="*/ 236 h 144198"/>
                    <a:gd name="connsiteX38" fmla="*/ 261068 w 768902"/>
                    <a:gd name="connsiteY38" fmla="*/ 236 h 144198"/>
                    <a:gd name="connsiteX39" fmla="*/ 543471 w 768902"/>
                    <a:gd name="connsiteY39" fmla="*/ 144152 h 144198"/>
                    <a:gd name="connsiteX40" fmla="*/ 584112 w 768902"/>
                    <a:gd name="connsiteY40" fmla="*/ 144152 h 144198"/>
                    <a:gd name="connsiteX41" fmla="*/ 584112 w 768902"/>
                    <a:gd name="connsiteY41" fmla="*/ 236 h 144198"/>
                    <a:gd name="connsiteX42" fmla="*/ 543471 w 768902"/>
                    <a:gd name="connsiteY42" fmla="*/ 236 h 144198"/>
                    <a:gd name="connsiteX43" fmla="*/ 543471 w 768902"/>
                    <a:gd name="connsiteY43" fmla="*/ 144152 h 144198"/>
                    <a:gd name="connsiteX44" fmla="*/ 657414 w 768902"/>
                    <a:gd name="connsiteY44" fmla="*/ 283 h 144198"/>
                    <a:gd name="connsiteX45" fmla="*/ 600632 w 768902"/>
                    <a:gd name="connsiteY45" fmla="*/ 144104 h 144198"/>
                    <a:gd name="connsiteX46" fmla="*/ 640705 w 768902"/>
                    <a:gd name="connsiteY46" fmla="*/ 144104 h 144198"/>
                    <a:gd name="connsiteX47" fmla="*/ 649673 w 768902"/>
                    <a:gd name="connsiteY47" fmla="*/ 118663 h 144198"/>
                    <a:gd name="connsiteX48" fmla="*/ 716793 w 768902"/>
                    <a:gd name="connsiteY48" fmla="*/ 118663 h 144198"/>
                    <a:gd name="connsiteX49" fmla="*/ 725384 w 768902"/>
                    <a:gd name="connsiteY49" fmla="*/ 144104 h 144198"/>
                    <a:gd name="connsiteX50" fmla="*/ 768903 w 768902"/>
                    <a:gd name="connsiteY50" fmla="*/ 144104 h 144198"/>
                    <a:gd name="connsiteX51" fmla="*/ 711648 w 768902"/>
                    <a:gd name="connsiteY51" fmla="*/ 283 h 144198"/>
                    <a:gd name="connsiteX52" fmla="*/ 657367 w 768902"/>
                    <a:gd name="connsiteY52" fmla="*/ 283 h 144198"/>
                    <a:gd name="connsiteX53" fmla="*/ 683800 w 768902"/>
                    <a:gd name="connsiteY53" fmla="*/ 26527 h 144198"/>
                    <a:gd name="connsiteX54" fmla="*/ 708391 w 768902"/>
                    <a:gd name="connsiteY54" fmla="*/ 93930 h 144198"/>
                    <a:gd name="connsiteX55" fmla="*/ 658406 w 768902"/>
                    <a:gd name="connsiteY55" fmla="*/ 93930 h 144198"/>
                    <a:gd name="connsiteX56" fmla="*/ 683800 w 768902"/>
                    <a:gd name="connsiteY56" fmla="*/ 26527 h 14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902" h="144198">
                      <a:moveTo>
                        <a:pt x="319786" y="236"/>
                      </a:moveTo>
                      <a:lnTo>
                        <a:pt x="319786" y="144199"/>
                      </a:lnTo>
                      <a:lnTo>
                        <a:pt x="360473" y="144199"/>
                      </a:lnTo>
                      <a:lnTo>
                        <a:pt x="360473" y="236"/>
                      </a:lnTo>
                      <a:lnTo>
                        <a:pt x="319786" y="236"/>
                      </a:lnTo>
                      <a:close/>
                      <a:moveTo>
                        <a:pt x="0" y="47"/>
                      </a:moveTo>
                      <a:lnTo>
                        <a:pt x="0" y="144199"/>
                      </a:lnTo>
                      <a:lnTo>
                        <a:pt x="41018" y="144199"/>
                      </a:lnTo>
                      <a:lnTo>
                        <a:pt x="41018" y="34740"/>
                      </a:lnTo>
                      <a:lnTo>
                        <a:pt x="72784" y="34740"/>
                      </a:lnTo>
                      <a:cubicBezTo>
                        <a:pt x="83309" y="34740"/>
                        <a:pt x="90815" y="37383"/>
                        <a:pt x="95865" y="42764"/>
                      </a:cubicBezTo>
                      <a:cubicBezTo>
                        <a:pt x="102284" y="49608"/>
                        <a:pt x="104928" y="60653"/>
                        <a:pt x="104928" y="80855"/>
                      </a:cubicBezTo>
                      <a:lnTo>
                        <a:pt x="104928" y="144152"/>
                      </a:lnTo>
                      <a:lnTo>
                        <a:pt x="144671" y="144152"/>
                      </a:lnTo>
                      <a:lnTo>
                        <a:pt x="144671" y="64524"/>
                      </a:lnTo>
                      <a:cubicBezTo>
                        <a:pt x="144671" y="7694"/>
                        <a:pt x="108468" y="0"/>
                        <a:pt x="73020" y="0"/>
                      </a:cubicBezTo>
                      <a:lnTo>
                        <a:pt x="0" y="0"/>
                      </a:lnTo>
                      <a:close/>
                      <a:moveTo>
                        <a:pt x="385254" y="236"/>
                      </a:moveTo>
                      <a:lnTo>
                        <a:pt x="385254" y="144152"/>
                      </a:lnTo>
                      <a:lnTo>
                        <a:pt x="451194" y="144152"/>
                      </a:lnTo>
                      <a:cubicBezTo>
                        <a:pt x="486311" y="144152"/>
                        <a:pt x="497781" y="138299"/>
                        <a:pt x="510195" y="125224"/>
                      </a:cubicBezTo>
                      <a:cubicBezTo>
                        <a:pt x="518974" y="116020"/>
                        <a:pt x="524591" y="95865"/>
                        <a:pt x="524591" y="73775"/>
                      </a:cubicBezTo>
                      <a:cubicBezTo>
                        <a:pt x="524591" y="53573"/>
                        <a:pt x="519824" y="35495"/>
                        <a:pt x="511422" y="24261"/>
                      </a:cubicBezTo>
                      <a:cubicBezTo>
                        <a:pt x="496365" y="4154"/>
                        <a:pt x="474653" y="236"/>
                        <a:pt x="442272" y="236"/>
                      </a:cubicBezTo>
                      <a:lnTo>
                        <a:pt x="385207" y="236"/>
                      </a:lnTo>
                      <a:close/>
                      <a:moveTo>
                        <a:pt x="425563" y="31577"/>
                      </a:moveTo>
                      <a:lnTo>
                        <a:pt x="443028" y="31577"/>
                      </a:lnTo>
                      <a:cubicBezTo>
                        <a:pt x="468375" y="31577"/>
                        <a:pt x="484801" y="42953"/>
                        <a:pt x="484801" y="72501"/>
                      </a:cubicBezTo>
                      <a:cubicBezTo>
                        <a:pt x="484801" y="102048"/>
                        <a:pt x="468422" y="113424"/>
                        <a:pt x="443028" y="113424"/>
                      </a:cubicBezTo>
                      <a:lnTo>
                        <a:pt x="425563" y="113424"/>
                      </a:lnTo>
                      <a:lnTo>
                        <a:pt x="425563" y="31530"/>
                      </a:lnTo>
                      <a:close/>
                      <a:moveTo>
                        <a:pt x="261163" y="236"/>
                      </a:moveTo>
                      <a:lnTo>
                        <a:pt x="227225" y="114321"/>
                      </a:lnTo>
                      <a:lnTo>
                        <a:pt x="194704" y="236"/>
                      </a:lnTo>
                      <a:lnTo>
                        <a:pt x="150807" y="236"/>
                      </a:lnTo>
                      <a:lnTo>
                        <a:pt x="197205" y="144152"/>
                      </a:lnTo>
                      <a:lnTo>
                        <a:pt x="255782" y="144152"/>
                      </a:lnTo>
                      <a:lnTo>
                        <a:pt x="302558" y="236"/>
                      </a:lnTo>
                      <a:lnTo>
                        <a:pt x="261068" y="236"/>
                      </a:lnTo>
                      <a:close/>
                      <a:moveTo>
                        <a:pt x="543471" y="144152"/>
                      </a:moveTo>
                      <a:lnTo>
                        <a:pt x="584112" y="144152"/>
                      </a:lnTo>
                      <a:lnTo>
                        <a:pt x="584112" y="236"/>
                      </a:lnTo>
                      <a:lnTo>
                        <a:pt x="543471" y="236"/>
                      </a:lnTo>
                      <a:lnTo>
                        <a:pt x="543471" y="144152"/>
                      </a:lnTo>
                      <a:close/>
                      <a:moveTo>
                        <a:pt x="657414" y="283"/>
                      </a:moveTo>
                      <a:lnTo>
                        <a:pt x="600632" y="144104"/>
                      </a:lnTo>
                      <a:lnTo>
                        <a:pt x="640705" y="144104"/>
                      </a:lnTo>
                      <a:lnTo>
                        <a:pt x="649673" y="118663"/>
                      </a:lnTo>
                      <a:lnTo>
                        <a:pt x="716793" y="118663"/>
                      </a:lnTo>
                      <a:lnTo>
                        <a:pt x="725384" y="144104"/>
                      </a:lnTo>
                      <a:lnTo>
                        <a:pt x="768903" y="144104"/>
                      </a:lnTo>
                      <a:lnTo>
                        <a:pt x="711648" y="283"/>
                      </a:lnTo>
                      <a:lnTo>
                        <a:pt x="657367" y="283"/>
                      </a:lnTo>
                      <a:close/>
                      <a:moveTo>
                        <a:pt x="683800" y="26527"/>
                      </a:moveTo>
                      <a:lnTo>
                        <a:pt x="708391" y="93930"/>
                      </a:lnTo>
                      <a:lnTo>
                        <a:pt x="658406" y="93930"/>
                      </a:lnTo>
                      <a:lnTo>
                        <a:pt x="683800" y="26527"/>
                      </a:lnTo>
                      <a:close/>
                    </a:path>
                  </a:pathLst>
                </a:custGeom>
                <a:solidFill>
                  <a:srgbClr val="000000"/>
                </a:solidFill>
                <a:ln w="0"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49776899-FDAC-E240-7488-967E3B567122}"/>
                  </a:ext>
                </a:extLst>
              </p:cNvPr>
              <p:cNvSpPr/>
              <p:nvPr/>
            </p:nvSpPr>
            <p:spPr>
              <a:xfrm>
                <a:off x="3151036" y="3641810"/>
                <a:ext cx="343575" cy="227414"/>
              </a:xfrm>
              <a:custGeom>
                <a:avLst/>
                <a:gdLst>
                  <a:gd name="connsiteX0" fmla="*/ 128292 w 343575"/>
                  <a:gd name="connsiteY0" fmla="*/ 67828 h 227414"/>
                  <a:gd name="connsiteX1" fmla="*/ 128292 w 343575"/>
                  <a:gd name="connsiteY1" fmla="*/ 47295 h 227414"/>
                  <a:gd name="connsiteX2" fmla="*/ 134334 w 343575"/>
                  <a:gd name="connsiteY2" fmla="*/ 46965 h 227414"/>
                  <a:gd name="connsiteX3" fmla="*/ 227320 w 343575"/>
                  <a:gd name="connsiteY3" fmla="*/ 95204 h 227414"/>
                  <a:gd name="connsiteX4" fmla="*/ 144860 w 343575"/>
                  <a:gd name="connsiteY4" fmla="*/ 150477 h 227414"/>
                  <a:gd name="connsiteX5" fmla="*/ 128245 w 343575"/>
                  <a:gd name="connsiteY5" fmla="*/ 147833 h 227414"/>
                  <a:gd name="connsiteX6" fmla="*/ 128245 w 343575"/>
                  <a:gd name="connsiteY6" fmla="*/ 85575 h 227414"/>
                  <a:gd name="connsiteX7" fmla="*/ 167658 w 343575"/>
                  <a:gd name="connsiteY7" fmla="*/ 119796 h 227414"/>
                  <a:gd name="connsiteX8" fmla="*/ 196875 w 343575"/>
                  <a:gd name="connsiteY8" fmla="*/ 95157 h 227414"/>
                  <a:gd name="connsiteX9" fmla="*/ 139573 w 343575"/>
                  <a:gd name="connsiteY9" fmla="*/ 67167 h 227414"/>
                  <a:gd name="connsiteX10" fmla="*/ 128245 w 343575"/>
                  <a:gd name="connsiteY10" fmla="*/ 67828 h 227414"/>
                  <a:gd name="connsiteX11" fmla="*/ 128245 w 343575"/>
                  <a:gd name="connsiteY11" fmla="*/ 0 h 227414"/>
                  <a:gd name="connsiteX12" fmla="*/ 128245 w 343575"/>
                  <a:gd name="connsiteY12" fmla="*/ 30681 h 227414"/>
                  <a:gd name="connsiteX13" fmla="*/ 134287 w 343575"/>
                  <a:gd name="connsiteY13" fmla="*/ 30303 h 227414"/>
                  <a:gd name="connsiteX14" fmla="*/ 263287 w 343575"/>
                  <a:gd name="connsiteY14" fmla="*/ 94355 h 227414"/>
                  <a:gd name="connsiteX15" fmla="*/ 143963 w 343575"/>
                  <a:gd name="connsiteY15" fmla="*/ 165439 h 227414"/>
                  <a:gd name="connsiteX16" fmla="*/ 128245 w 343575"/>
                  <a:gd name="connsiteY16" fmla="*/ 164070 h 227414"/>
                  <a:gd name="connsiteX17" fmla="*/ 128245 w 343575"/>
                  <a:gd name="connsiteY17" fmla="*/ 183045 h 227414"/>
                  <a:gd name="connsiteX18" fmla="*/ 141320 w 343575"/>
                  <a:gd name="connsiteY18" fmla="*/ 183895 h 227414"/>
                  <a:gd name="connsiteX19" fmla="*/ 278627 w 343575"/>
                  <a:gd name="connsiteY19" fmla="*/ 120693 h 227414"/>
                  <a:gd name="connsiteX20" fmla="*/ 317662 w 343575"/>
                  <a:gd name="connsiteY20" fmla="*/ 144388 h 227414"/>
                  <a:gd name="connsiteX21" fmla="*/ 142169 w 343575"/>
                  <a:gd name="connsiteY21" fmla="*/ 201454 h 227414"/>
                  <a:gd name="connsiteX22" fmla="*/ 128198 w 343575"/>
                  <a:gd name="connsiteY22" fmla="*/ 200746 h 227414"/>
                  <a:gd name="connsiteX23" fmla="*/ 128198 w 343575"/>
                  <a:gd name="connsiteY23" fmla="*/ 227414 h 227414"/>
                  <a:gd name="connsiteX24" fmla="*/ 343575 w 343575"/>
                  <a:gd name="connsiteY24" fmla="*/ 227414 h 227414"/>
                  <a:gd name="connsiteX25" fmla="*/ 343575 w 343575"/>
                  <a:gd name="connsiteY25" fmla="*/ 94 h 227414"/>
                  <a:gd name="connsiteX26" fmla="*/ 128198 w 343575"/>
                  <a:gd name="connsiteY26" fmla="*/ 94 h 227414"/>
                  <a:gd name="connsiteX27" fmla="*/ 128245 w 343575"/>
                  <a:gd name="connsiteY27" fmla="*/ 147881 h 227414"/>
                  <a:gd name="connsiteX28" fmla="*/ 128245 w 343575"/>
                  <a:gd name="connsiteY28" fmla="*/ 164070 h 227414"/>
                  <a:gd name="connsiteX29" fmla="*/ 61267 w 343575"/>
                  <a:gd name="connsiteY29" fmla="*/ 100255 h 227414"/>
                  <a:gd name="connsiteX30" fmla="*/ 128245 w 343575"/>
                  <a:gd name="connsiteY30" fmla="*/ 67875 h 227414"/>
                  <a:gd name="connsiteX31" fmla="*/ 128245 w 343575"/>
                  <a:gd name="connsiteY31" fmla="*/ 85623 h 227414"/>
                  <a:gd name="connsiteX32" fmla="*/ 128151 w 343575"/>
                  <a:gd name="connsiteY32" fmla="*/ 85623 h 227414"/>
                  <a:gd name="connsiteX33" fmla="*/ 89068 w 343575"/>
                  <a:gd name="connsiteY33" fmla="*/ 103465 h 227414"/>
                  <a:gd name="connsiteX34" fmla="*/ 128198 w 343575"/>
                  <a:gd name="connsiteY34" fmla="*/ 147881 h 227414"/>
                  <a:gd name="connsiteX35" fmla="*/ 35118 w 343575"/>
                  <a:gd name="connsiteY35" fmla="*/ 97895 h 227414"/>
                  <a:gd name="connsiteX36" fmla="*/ 128198 w 343575"/>
                  <a:gd name="connsiteY36" fmla="*/ 47343 h 227414"/>
                  <a:gd name="connsiteX37" fmla="*/ 128198 w 343575"/>
                  <a:gd name="connsiteY37" fmla="*/ 30728 h 227414"/>
                  <a:gd name="connsiteX38" fmla="*/ 0 w 343575"/>
                  <a:gd name="connsiteY38" fmla="*/ 94402 h 227414"/>
                  <a:gd name="connsiteX39" fmla="*/ 128198 w 343575"/>
                  <a:gd name="connsiteY39" fmla="*/ 200746 h 227414"/>
                  <a:gd name="connsiteX40" fmla="*/ 128198 w 343575"/>
                  <a:gd name="connsiteY40" fmla="*/ 183093 h 227414"/>
                  <a:gd name="connsiteX41" fmla="*/ 35118 w 343575"/>
                  <a:gd name="connsiteY41" fmla="*/ 97942 h 2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575" h="227414">
                    <a:moveTo>
                      <a:pt x="128292" y="67828"/>
                    </a:moveTo>
                    <a:lnTo>
                      <a:pt x="128292" y="47295"/>
                    </a:lnTo>
                    <a:cubicBezTo>
                      <a:pt x="130274" y="47154"/>
                      <a:pt x="132304" y="47059"/>
                      <a:pt x="134334" y="46965"/>
                    </a:cubicBezTo>
                    <a:cubicBezTo>
                      <a:pt x="190503" y="45219"/>
                      <a:pt x="227320" y="95204"/>
                      <a:pt x="227320" y="95204"/>
                    </a:cubicBezTo>
                    <a:cubicBezTo>
                      <a:pt x="227320" y="95204"/>
                      <a:pt x="187529" y="150477"/>
                      <a:pt x="144860" y="150477"/>
                    </a:cubicBezTo>
                    <a:cubicBezTo>
                      <a:pt x="138724" y="150477"/>
                      <a:pt x="133201" y="149486"/>
                      <a:pt x="128245" y="147833"/>
                    </a:cubicBezTo>
                    <a:lnTo>
                      <a:pt x="128245" y="85575"/>
                    </a:lnTo>
                    <a:cubicBezTo>
                      <a:pt x="150099" y="88219"/>
                      <a:pt x="154489" y="97895"/>
                      <a:pt x="167658" y="119796"/>
                    </a:cubicBezTo>
                    <a:lnTo>
                      <a:pt x="196875" y="95157"/>
                    </a:lnTo>
                    <a:cubicBezTo>
                      <a:pt x="196875" y="95157"/>
                      <a:pt x="175540" y="67167"/>
                      <a:pt x="139573" y="67167"/>
                    </a:cubicBezTo>
                    <a:cubicBezTo>
                      <a:pt x="135655" y="67167"/>
                      <a:pt x="131927" y="67450"/>
                      <a:pt x="128245" y="67828"/>
                    </a:cubicBezTo>
                    <a:moveTo>
                      <a:pt x="128245" y="0"/>
                    </a:moveTo>
                    <a:lnTo>
                      <a:pt x="128245" y="30681"/>
                    </a:lnTo>
                    <a:cubicBezTo>
                      <a:pt x="130274" y="30539"/>
                      <a:pt x="132257" y="30397"/>
                      <a:pt x="134287" y="30303"/>
                    </a:cubicBezTo>
                    <a:cubicBezTo>
                      <a:pt x="212404" y="27660"/>
                      <a:pt x="263287" y="94355"/>
                      <a:pt x="263287" y="94355"/>
                    </a:cubicBezTo>
                    <a:cubicBezTo>
                      <a:pt x="263287" y="94355"/>
                      <a:pt x="204852" y="165439"/>
                      <a:pt x="143963" y="165439"/>
                    </a:cubicBezTo>
                    <a:cubicBezTo>
                      <a:pt x="138393" y="165439"/>
                      <a:pt x="133154" y="164920"/>
                      <a:pt x="128245" y="164070"/>
                    </a:cubicBezTo>
                    <a:lnTo>
                      <a:pt x="128245" y="183045"/>
                    </a:lnTo>
                    <a:cubicBezTo>
                      <a:pt x="132446" y="183564"/>
                      <a:pt x="136788" y="183895"/>
                      <a:pt x="141320" y="183895"/>
                    </a:cubicBezTo>
                    <a:cubicBezTo>
                      <a:pt x="197961" y="183895"/>
                      <a:pt x="238978" y="154961"/>
                      <a:pt x="278627" y="120693"/>
                    </a:cubicBezTo>
                    <a:cubicBezTo>
                      <a:pt x="285188" y="125979"/>
                      <a:pt x="312140" y="138771"/>
                      <a:pt x="317662" y="144388"/>
                    </a:cubicBezTo>
                    <a:cubicBezTo>
                      <a:pt x="279949" y="175965"/>
                      <a:pt x="192013" y="201454"/>
                      <a:pt x="142169" y="201454"/>
                    </a:cubicBezTo>
                    <a:cubicBezTo>
                      <a:pt x="137355" y="201454"/>
                      <a:pt x="132729" y="201170"/>
                      <a:pt x="128198" y="200746"/>
                    </a:cubicBezTo>
                    <a:lnTo>
                      <a:pt x="128198" y="227414"/>
                    </a:lnTo>
                    <a:lnTo>
                      <a:pt x="343575" y="227414"/>
                    </a:lnTo>
                    <a:lnTo>
                      <a:pt x="343575" y="94"/>
                    </a:lnTo>
                    <a:lnTo>
                      <a:pt x="128198" y="94"/>
                    </a:lnTo>
                    <a:close/>
                    <a:moveTo>
                      <a:pt x="128245" y="147881"/>
                    </a:moveTo>
                    <a:lnTo>
                      <a:pt x="128245" y="164070"/>
                    </a:lnTo>
                    <a:cubicBezTo>
                      <a:pt x="75852" y="154725"/>
                      <a:pt x="61267" y="100255"/>
                      <a:pt x="61267" y="100255"/>
                    </a:cubicBezTo>
                    <a:cubicBezTo>
                      <a:pt x="61267" y="100255"/>
                      <a:pt x="86425" y="72359"/>
                      <a:pt x="128245" y="67875"/>
                    </a:cubicBezTo>
                    <a:lnTo>
                      <a:pt x="128245" y="85623"/>
                    </a:lnTo>
                    <a:cubicBezTo>
                      <a:pt x="128245" y="85623"/>
                      <a:pt x="128198" y="85623"/>
                      <a:pt x="128151" y="85623"/>
                    </a:cubicBezTo>
                    <a:cubicBezTo>
                      <a:pt x="106202" y="82979"/>
                      <a:pt x="89068" y="103465"/>
                      <a:pt x="89068" y="103465"/>
                    </a:cubicBezTo>
                    <a:cubicBezTo>
                      <a:pt x="89068" y="103465"/>
                      <a:pt x="98650" y="137969"/>
                      <a:pt x="128198" y="147881"/>
                    </a:cubicBezTo>
                    <a:moveTo>
                      <a:pt x="35118" y="97895"/>
                    </a:moveTo>
                    <a:cubicBezTo>
                      <a:pt x="35118" y="97895"/>
                      <a:pt x="66176" y="52063"/>
                      <a:pt x="128198" y="47343"/>
                    </a:cubicBezTo>
                    <a:lnTo>
                      <a:pt x="128198" y="30728"/>
                    </a:lnTo>
                    <a:cubicBezTo>
                      <a:pt x="59520" y="36250"/>
                      <a:pt x="0" y="94402"/>
                      <a:pt x="0" y="94402"/>
                    </a:cubicBezTo>
                    <a:cubicBezTo>
                      <a:pt x="0" y="94402"/>
                      <a:pt x="33702" y="191825"/>
                      <a:pt x="128198" y="200746"/>
                    </a:cubicBezTo>
                    <a:lnTo>
                      <a:pt x="128198" y="183093"/>
                    </a:lnTo>
                    <a:cubicBezTo>
                      <a:pt x="58860" y="174360"/>
                      <a:pt x="35118" y="97942"/>
                      <a:pt x="35118" y="97942"/>
                    </a:cubicBezTo>
                  </a:path>
                </a:pathLst>
              </a:custGeom>
              <a:solidFill>
                <a:srgbClr val="77B900"/>
              </a:solidFill>
              <a:ln w="0" cap="flat">
                <a:noFill/>
                <a:prstDash val="solid"/>
                <a:miter/>
              </a:ln>
            </p:spPr>
            <p:txBody>
              <a:bodyPr rtlCol="0" anchor="ctr"/>
              <a:lstStyle/>
              <a:p>
                <a:endParaRPr lang="en-US"/>
              </a:p>
            </p:txBody>
          </p:sp>
        </p:grpSp>
        <p:grpSp>
          <p:nvGrpSpPr>
            <p:cNvPr id="13" name="Graphic 4">
              <a:extLst>
                <a:ext uri="{FF2B5EF4-FFF2-40B4-BE49-F238E27FC236}">
                  <a16:creationId xmlns:a16="http://schemas.microsoft.com/office/drawing/2014/main" id="{A0940F0E-2E1E-6121-2D35-D0437F03F629}"/>
                </a:ext>
              </a:extLst>
            </p:cNvPr>
            <p:cNvGrpSpPr/>
            <p:nvPr/>
          </p:nvGrpSpPr>
          <p:grpSpPr>
            <a:xfrm>
              <a:off x="530676" y="3686651"/>
              <a:ext cx="2476443" cy="191305"/>
              <a:chOff x="530676" y="3686651"/>
              <a:chExt cx="2476443" cy="191305"/>
            </a:xfrm>
            <a:solidFill>
              <a:srgbClr val="4C3B6C"/>
            </a:solidFill>
          </p:grpSpPr>
          <p:sp>
            <p:nvSpPr>
              <p:cNvPr id="14" name="Freeform: Shape 13">
                <a:extLst>
                  <a:ext uri="{FF2B5EF4-FFF2-40B4-BE49-F238E27FC236}">
                    <a16:creationId xmlns:a16="http://schemas.microsoft.com/office/drawing/2014/main" id="{3039C784-8E89-C50C-7724-61F6E4124BA4}"/>
                  </a:ext>
                </a:extLst>
              </p:cNvPr>
              <p:cNvSpPr/>
              <p:nvPr/>
            </p:nvSpPr>
            <p:spPr>
              <a:xfrm>
                <a:off x="530676" y="3694534"/>
                <a:ext cx="84489" cy="138062"/>
              </a:xfrm>
              <a:custGeom>
                <a:avLst/>
                <a:gdLst>
                  <a:gd name="connsiteX0" fmla="*/ 84490 w 84489"/>
                  <a:gd name="connsiteY0" fmla="*/ 41206 h 138062"/>
                  <a:gd name="connsiteX1" fmla="*/ 70660 w 84489"/>
                  <a:gd name="connsiteY1" fmla="*/ 73492 h 138062"/>
                  <a:gd name="connsiteX2" fmla="*/ 34409 w 84489"/>
                  <a:gd name="connsiteY2" fmla="*/ 85764 h 138062"/>
                  <a:gd name="connsiteX3" fmla="*/ 16190 w 84489"/>
                  <a:gd name="connsiteY3" fmla="*/ 85764 h 138062"/>
                  <a:gd name="connsiteX4" fmla="*/ 16190 w 84489"/>
                  <a:gd name="connsiteY4" fmla="*/ 138063 h 138062"/>
                  <a:gd name="connsiteX5" fmla="*/ 0 w 84489"/>
                  <a:gd name="connsiteY5" fmla="*/ 138063 h 138062"/>
                  <a:gd name="connsiteX6" fmla="*/ 0 w 84489"/>
                  <a:gd name="connsiteY6" fmla="*/ 0 h 138062"/>
                  <a:gd name="connsiteX7" fmla="*/ 37950 w 84489"/>
                  <a:gd name="connsiteY7" fmla="*/ 0 h 138062"/>
                  <a:gd name="connsiteX8" fmla="*/ 72265 w 84489"/>
                  <a:gd name="connsiteY8" fmla="*/ 10809 h 138062"/>
                  <a:gd name="connsiteX9" fmla="*/ 84442 w 84489"/>
                  <a:gd name="connsiteY9" fmla="*/ 41206 h 138062"/>
                  <a:gd name="connsiteX10" fmla="*/ 67545 w 84489"/>
                  <a:gd name="connsiteY10" fmla="*/ 42056 h 138062"/>
                  <a:gd name="connsiteX11" fmla="*/ 35212 w 84489"/>
                  <a:gd name="connsiteY11" fmla="*/ 14632 h 138062"/>
                  <a:gd name="connsiteX12" fmla="*/ 16237 w 84489"/>
                  <a:gd name="connsiteY12" fmla="*/ 14632 h 138062"/>
                  <a:gd name="connsiteX13" fmla="*/ 16237 w 84489"/>
                  <a:gd name="connsiteY13" fmla="*/ 71273 h 138062"/>
                  <a:gd name="connsiteX14" fmla="*/ 33182 w 84489"/>
                  <a:gd name="connsiteY14" fmla="*/ 71273 h 138062"/>
                  <a:gd name="connsiteX15" fmla="*/ 58718 w 84489"/>
                  <a:gd name="connsiteY15" fmla="*/ 63721 h 138062"/>
                  <a:gd name="connsiteX16" fmla="*/ 67592 w 84489"/>
                  <a:gd name="connsiteY16" fmla="*/ 42103 h 13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489" h="138062">
                    <a:moveTo>
                      <a:pt x="84490" y="41206"/>
                    </a:moveTo>
                    <a:cubicBezTo>
                      <a:pt x="84490" y="54564"/>
                      <a:pt x="79864" y="65326"/>
                      <a:pt x="70660" y="73492"/>
                    </a:cubicBezTo>
                    <a:cubicBezTo>
                      <a:pt x="61456" y="81658"/>
                      <a:pt x="49372" y="85764"/>
                      <a:pt x="34409" y="85764"/>
                    </a:cubicBezTo>
                    <a:lnTo>
                      <a:pt x="16190" y="85764"/>
                    </a:lnTo>
                    <a:lnTo>
                      <a:pt x="16190" y="138063"/>
                    </a:lnTo>
                    <a:lnTo>
                      <a:pt x="0" y="138063"/>
                    </a:lnTo>
                    <a:lnTo>
                      <a:pt x="0" y="0"/>
                    </a:lnTo>
                    <a:lnTo>
                      <a:pt x="37950" y="0"/>
                    </a:lnTo>
                    <a:cubicBezTo>
                      <a:pt x="52723" y="0"/>
                      <a:pt x="64146" y="3634"/>
                      <a:pt x="72265" y="10809"/>
                    </a:cubicBezTo>
                    <a:cubicBezTo>
                      <a:pt x="80383" y="18031"/>
                      <a:pt x="84442" y="28179"/>
                      <a:pt x="84442" y="41206"/>
                    </a:cubicBezTo>
                    <a:close/>
                    <a:moveTo>
                      <a:pt x="67545" y="42056"/>
                    </a:moveTo>
                    <a:cubicBezTo>
                      <a:pt x="67545" y="23742"/>
                      <a:pt x="56783" y="14632"/>
                      <a:pt x="35212" y="14632"/>
                    </a:cubicBezTo>
                    <a:lnTo>
                      <a:pt x="16237" y="14632"/>
                    </a:lnTo>
                    <a:lnTo>
                      <a:pt x="16237" y="71273"/>
                    </a:lnTo>
                    <a:lnTo>
                      <a:pt x="33182" y="71273"/>
                    </a:lnTo>
                    <a:cubicBezTo>
                      <a:pt x="44274" y="71273"/>
                      <a:pt x="52771" y="68772"/>
                      <a:pt x="58718" y="63721"/>
                    </a:cubicBezTo>
                    <a:cubicBezTo>
                      <a:pt x="64618" y="58671"/>
                      <a:pt x="67592" y="51496"/>
                      <a:pt x="67592" y="42103"/>
                    </a:cubicBezTo>
                    <a:close/>
                  </a:path>
                </a:pathLst>
              </a:custGeom>
              <a:solidFill>
                <a:srgbClr val="4C3B6C"/>
              </a:solidFill>
              <a:ln w="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A03EA76-60D8-0FB9-5E4F-68B11CCF80A7}"/>
                  </a:ext>
                </a:extLst>
              </p:cNvPr>
              <p:cNvSpPr/>
              <p:nvPr/>
            </p:nvSpPr>
            <p:spPr>
              <a:xfrm>
                <a:off x="639002" y="3732294"/>
                <a:ext cx="51448" cy="100348"/>
              </a:xfrm>
              <a:custGeom>
                <a:avLst/>
                <a:gdLst>
                  <a:gd name="connsiteX0" fmla="*/ 51449 w 51448"/>
                  <a:gd name="connsiteY0" fmla="*/ 17700 h 100348"/>
                  <a:gd name="connsiteX1" fmla="*/ 39413 w 51448"/>
                  <a:gd name="connsiteY1" fmla="*/ 14538 h 100348"/>
                  <a:gd name="connsiteX2" fmla="*/ 22373 w 51448"/>
                  <a:gd name="connsiteY2" fmla="*/ 24403 h 100348"/>
                  <a:gd name="connsiteX3" fmla="*/ 15812 w 51448"/>
                  <a:gd name="connsiteY3" fmla="*/ 50080 h 100348"/>
                  <a:gd name="connsiteX4" fmla="*/ 15812 w 51448"/>
                  <a:gd name="connsiteY4" fmla="*/ 100349 h 100348"/>
                  <a:gd name="connsiteX5" fmla="*/ 0 w 51448"/>
                  <a:gd name="connsiteY5" fmla="*/ 100349 h 100348"/>
                  <a:gd name="connsiteX6" fmla="*/ 0 w 51448"/>
                  <a:gd name="connsiteY6" fmla="*/ 1746 h 100348"/>
                  <a:gd name="connsiteX7" fmla="*/ 15812 w 51448"/>
                  <a:gd name="connsiteY7" fmla="*/ 1746 h 100348"/>
                  <a:gd name="connsiteX8" fmla="*/ 15812 w 51448"/>
                  <a:gd name="connsiteY8" fmla="*/ 22043 h 100348"/>
                  <a:gd name="connsiteX9" fmla="*/ 16190 w 51448"/>
                  <a:gd name="connsiteY9" fmla="*/ 22043 h 100348"/>
                  <a:gd name="connsiteX10" fmla="*/ 26291 w 51448"/>
                  <a:gd name="connsiteY10" fmla="*/ 5900 h 100348"/>
                  <a:gd name="connsiteX11" fmla="*/ 41962 w 51448"/>
                  <a:gd name="connsiteY11" fmla="*/ 0 h 100348"/>
                  <a:gd name="connsiteX12" fmla="*/ 51402 w 51448"/>
                  <a:gd name="connsiteY12" fmla="*/ 1369 h 100348"/>
                  <a:gd name="connsiteX13" fmla="*/ 51402 w 51448"/>
                  <a:gd name="connsiteY13" fmla="*/ 17747 h 10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48" h="100348">
                    <a:moveTo>
                      <a:pt x="51449" y="17700"/>
                    </a:moveTo>
                    <a:cubicBezTo>
                      <a:pt x="48617" y="15576"/>
                      <a:pt x="44605" y="14538"/>
                      <a:pt x="39413" y="14538"/>
                    </a:cubicBezTo>
                    <a:cubicBezTo>
                      <a:pt x="32427" y="14538"/>
                      <a:pt x="26716" y="17842"/>
                      <a:pt x="22373" y="24403"/>
                    </a:cubicBezTo>
                    <a:cubicBezTo>
                      <a:pt x="18031" y="30964"/>
                      <a:pt x="15812" y="39554"/>
                      <a:pt x="15812" y="50080"/>
                    </a:cubicBezTo>
                    <a:lnTo>
                      <a:pt x="15812" y="100349"/>
                    </a:lnTo>
                    <a:lnTo>
                      <a:pt x="0" y="100349"/>
                    </a:lnTo>
                    <a:lnTo>
                      <a:pt x="0" y="1746"/>
                    </a:lnTo>
                    <a:lnTo>
                      <a:pt x="15812" y="1746"/>
                    </a:lnTo>
                    <a:lnTo>
                      <a:pt x="15812" y="22043"/>
                    </a:lnTo>
                    <a:lnTo>
                      <a:pt x="16190" y="22043"/>
                    </a:lnTo>
                    <a:cubicBezTo>
                      <a:pt x="18361" y="15246"/>
                      <a:pt x="21760" y="9865"/>
                      <a:pt x="26291" y="5900"/>
                    </a:cubicBezTo>
                    <a:cubicBezTo>
                      <a:pt x="30869" y="1935"/>
                      <a:pt x="36062" y="0"/>
                      <a:pt x="41962" y="0"/>
                    </a:cubicBezTo>
                    <a:cubicBezTo>
                      <a:pt x="46068" y="0"/>
                      <a:pt x="49231" y="472"/>
                      <a:pt x="51402" y="1369"/>
                    </a:cubicBezTo>
                    <a:lnTo>
                      <a:pt x="51402" y="17747"/>
                    </a:lnTo>
                    <a:close/>
                  </a:path>
                </a:pathLst>
              </a:custGeom>
              <a:solidFill>
                <a:srgbClr val="4C3B6C"/>
              </a:solidFill>
              <a:ln w="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526C1C-CA2F-DDE3-71FD-1F4A29679B21}"/>
                  </a:ext>
                </a:extLst>
              </p:cNvPr>
              <p:cNvSpPr/>
              <p:nvPr/>
            </p:nvSpPr>
            <p:spPr>
              <a:xfrm>
                <a:off x="697626" y="3731586"/>
                <a:ext cx="85952" cy="103464"/>
              </a:xfrm>
              <a:custGeom>
                <a:avLst/>
                <a:gdLst>
                  <a:gd name="connsiteX0" fmla="*/ 85953 w 85952"/>
                  <a:gd name="connsiteY0" fmla="*/ 55697 h 103464"/>
                  <a:gd name="connsiteX1" fmla="*/ 16332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2"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82EC1D4-6EAF-2842-94B4-CD3D8EB04338}"/>
                  </a:ext>
                </a:extLst>
              </p:cNvPr>
              <p:cNvSpPr/>
              <p:nvPr/>
            </p:nvSpPr>
            <p:spPr>
              <a:xfrm>
                <a:off x="799910" y="3731681"/>
                <a:ext cx="60558" cy="103369"/>
              </a:xfrm>
              <a:custGeom>
                <a:avLst/>
                <a:gdLst>
                  <a:gd name="connsiteX0" fmla="*/ 60559 w 60558"/>
                  <a:gd name="connsiteY0" fmla="*/ 74577 h 103369"/>
                  <a:gd name="connsiteX1" fmla="*/ 50694 w 60558"/>
                  <a:gd name="connsiteY1" fmla="*/ 95393 h 103369"/>
                  <a:gd name="connsiteX2" fmla="*/ 24450 w 60558"/>
                  <a:gd name="connsiteY2" fmla="*/ 103370 h 103369"/>
                  <a:gd name="connsiteX3" fmla="*/ 0 w 60558"/>
                  <a:gd name="connsiteY3" fmla="*/ 97423 h 103369"/>
                  <a:gd name="connsiteX4" fmla="*/ 0 w 60558"/>
                  <a:gd name="connsiteY4" fmla="*/ 80478 h 103369"/>
                  <a:gd name="connsiteX5" fmla="*/ 25630 w 60558"/>
                  <a:gd name="connsiteY5" fmla="*/ 89918 h 103369"/>
                  <a:gd name="connsiteX6" fmla="*/ 44416 w 60558"/>
                  <a:gd name="connsiteY6" fmla="*/ 76135 h 103369"/>
                  <a:gd name="connsiteX7" fmla="*/ 40782 w 60558"/>
                  <a:gd name="connsiteY7" fmla="*/ 67025 h 103369"/>
                  <a:gd name="connsiteX8" fmla="*/ 24120 w 60558"/>
                  <a:gd name="connsiteY8" fmla="*/ 57538 h 103369"/>
                  <a:gd name="connsiteX9" fmla="*/ 5617 w 60558"/>
                  <a:gd name="connsiteY9" fmla="*/ 45549 h 103369"/>
                  <a:gd name="connsiteX10" fmla="*/ 236 w 60558"/>
                  <a:gd name="connsiteY10" fmla="*/ 28557 h 103369"/>
                  <a:gd name="connsiteX11" fmla="*/ 10054 w 60558"/>
                  <a:gd name="connsiteY11" fmla="*/ 8166 h 103369"/>
                  <a:gd name="connsiteX12" fmla="*/ 34976 w 60558"/>
                  <a:gd name="connsiteY12" fmla="*/ 0 h 103369"/>
                  <a:gd name="connsiteX13" fmla="*/ 56075 w 60558"/>
                  <a:gd name="connsiteY13" fmla="*/ 4626 h 103369"/>
                  <a:gd name="connsiteX14" fmla="*/ 56075 w 60558"/>
                  <a:gd name="connsiteY14" fmla="*/ 20532 h 103369"/>
                  <a:gd name="connsiteX15" fmla="*/ 33749 w 60558"/>
                  <a:gd name="connsiteY15" fmla="*/ 13499 h 103369"/>
                  <a:gd name="connsiteX16" fmla="*/ 21193 w 60558"/>
                  <a:gd name="connsiteY16" fmla="*/ 17370 h 103369"/>
                  <a:gd name="connsiteX17" fmla="*/ 16426 w 60558"/>
                  <a:gd name="connsiteY17" fmla="*/ 27282 h 103369"/>
                  <a:gd name="connsiteX18" fmla="*/ 20060 w 60558"/>
                  <a:gd name="connsiteY18" fmla="*/ 37336 h 103369"/>
                  <a:gd name="connsiteX19" fmla="*/ 35165 w 60558"/>
                  <a:gd name="connsiteY19" fmla="*/ 45643 h 103369"/>
                  <a:gd name="connsiteX20" fmla="*/ 54895 w 60558"/>
                  <a:gd name="connsiteY20" fmla="*/ 58151 h 103369"/>
                  <a:gd name="connsiteX21" fmla="*/ 60559 w 60558"/>
                  <a:gd name="connsiteY21" fmla="*/ 74625 h 10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58" h="103369">
                    <a:moveTo>
                      <a:pt x="60559" y="74577"/>
                    </a:moveTo>
                    <a:cubicBezTo>
                      <a:pt x="60559" y="83121"/>
                      <a:pt x="57255" y="90059"/>
                      <a:pt x="50694" y="95393"/>
                    </a:cubicBezTo>
                    <a:cubicBezTo>
                      <a:pt x="44133" y="100727"/>
                      <a:pt x="35354" y="103370"/>
                      <a:pt x="24450" y="103370"/>
                    </a:cubicBezTo>
                    <a:cubicBezTo>
                      <a:pt x="15152" y="103370"/>
                      <a:pt x="6986" y="101388"/>
                      <a:pt x="0" y="97423"/>
                    </a:cubicBezTo>
                    <a:lnTo>
                      <a:pt x="0" y="80478"/>
                    </a:lnTo>
                    <a:cubicBezTo>
                      <a:pt x="7788" y="86755"/>
                      <a:pt x="16284" y="89918"/>
                      <a:pt x="25630" y="89918"/>
                    </a:cubicBezTo>
                    <a:cubicBezTo>
                      <a:pt x="38138" y="89918"/>
                      <a:pt x="44416" y="85339"/>
                      <a:pt x="44416" y="76135"/>
                    </a:cubicBezTo>
                    <a:cubicBezTo>
                      <a:pt x="44416" y="72406"/>
                      <a:pt x="43189" y="69385"/>
                      <a:pt x="40782" y="67025"/>
                    </a:cubicBezTo>
                    <a:cubicBezTo>
                      <a:pt x="38327" y="64665"/>
                      <a:pt x="32805" y="61503"/>
                      <a:pt x="24120" y="57538"/>
                    </a:cubicBezTo>
                    <a:cubicBezTo>
                      <a:pt x="15388" y="53809"/>
                      <a:pt x="9204" y="49844"/>
                      <a:pt x="5617" y="45549"/>
                    </a:cubicBezTo>
                    <a:cubicBezTo>
                      <a:pt x="2030" y="41301"/>
                      <a:pt x="236" y="35637"/>
                      <a:pt x="236" y="28557"/>
                    </a:cubicBezTo>
                    <a:cubicBezTo>
                      <a:pt x="236" y="20391"/>
                      <a:pt x="3493" y="13594"/>
                      <a:pt x="10054" y="8166"/>
                    </a:cubicBezTo>
                    <a:cubicBezTo>
                      <a:pt x="16615" y="2737"/>
                      <a:pt x="24922" y="0"/>
                      <a:pt x="34976" y="0"/>
                    </a:cubicBezTo>
                    <a:cubicBezTo>
                      <a:pt x="42764" y="0"/>
                      <a:pt x="49750" y="1557"/>
                      <a:pt x="56075" y="4626"/>
                    </a:cubicBezTo>
                    <a:lnTo>
                      <a:pt x="56075" y="20532"/>
                    </a:lnTo>
                    <a:cubicBezTo>
                      <a:pt x="49655" y="15859"/>
                      <a:pt x="42198" y="13499"/>
                      <a:pt x="33749" y="13499"/>
                    </a:cubicBezTo>
                    <a:cubicBezTo>
                      <a:pt x="28557" y="13499"/>
                      <a:pt x="24356" y="14774"/>
                      <a:pt x="21193" y="17370"/>
                    </a:cubicBezTo>
                    <a:cubicBezTo>
                      <a:pt x="18031" y="19919"/>
                      <a:pt x="16426" y="23223"/>
                      <a:pt x="16426" y="27282"/>
                    </a:cubicBezTo>
                    <a:cubicBezTo>
                      <a:pt x="16426" y="31624"/>
                      <a:pt x="17653" y="34976"/>
                      <a:pt x="20060" y="37336"/>
                    </a:cubicBezTo>
                    <a:cubicBezTo>
                      <a:pt x="22515" y="39696"/>
                      <a:pt x="27518" y="42434"/>
                      <a:pt x="35165" y="45643"/>
                    </a:cubicBezTo>
                    <a:cubicBezTo>
                      <a:pt x="44558" y="49608"/>
                      <a:pt x="51119" y="53809"/>
                      <a:pt x="54895" y="58151"/>
                    </a:cubicBezTo>
                    <a:cubicBezTo>
                      <a:pt x="58671" y="62494"/>
                      <a:pt x="60559" y="68016"/>
                      <a:pt x="60559" y="74625"/>
                    </a:cubicBezTo>
                    <a:close/>
                  </a:path>
                </a:pathLst>
              </a:custGeom>
              <a:solidFill>
                <a:srgbClr val="4C3B6C"/>
              </a:solidFill>
              <a:ln w="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188A36-D066-12B8-B621-922F1BDF5F51}"/>
                  </a:ext>
                </a:extLst>
              </p:cNvPr>
              <p:cNvSpPr/>
              <p:nvPr/>
            </p:nvSpPr>
            <p:spPr>
              <a:xfrm>
                <a:off x="876092" y="3731586"/>
                <a:ext cx="85952" cy="103464"/>
              </a:xfrm>
              <a:custGeom>
                <a:avLst/>
                <a:gdLst>
                  <a:gd name="connsiteX0" fmla="*/ 85953 w 85952"/>
                  <a:gd name="connsiteY0" fmla="*/ 55697 h 103464"/>
                  <a:gd name="connsiteX1" fmla="*/ 16332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2"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A23D20-EC1F-66A8-30DF-90370AF39C18}"/>
                  </a:ext>
                </a:extLst>
              </p:cNvPr>
              <p:cNvSpPr/>
              <p:nvPr/>
            </p:nvSpPr>
            <p:spPr>
              <a:xfrm>
                <a:off x="985174" y="3731633"/>
                <a:ext cx="81846" cy="101009"/>
              </a:xfrm>
              <a:custGeom>
                <a:avLst/>
                <a:gdLst>
                  <a:gd name="connsiteX0" fmla="*/ 81846 w 81846"/>
                  <a:gd name="connsiteY0" fmla="*/ 101010 h 101009"/>
                  <a:gd name="connsiteX1" fmla="*/ 66034 w 81846"/>
                  <a:gd name="connsiteY1" fmla="*/ 101010 h 101009"/>
                  <a:gd name="connsiteX2" fmla="*/ 66034 w 81846"/>
                  <a:gd name="connsiteY2" fmla="*/ 44794 h 101009"/>
                  <a:gd name="connsiteX3" fmla="*/ 43142 w 81846"/>
                  <a:gd name="connsiteY3" fmla="*/ 13499 h 101009"/>
                  <a:gd name="connsiteX4" fmla="*/ 23648 w 81846"/>
                  <a:gd name="connsiteY4" fmla="*/ 22326 h 101009"/>
                  <a:gd name="connsiteX5" fmla="*/ 15812 w 81846"/>
                  <a:gd name="connsiteY5" fmla="*/ 44794 h 101009"/>
                  <a:gd name="connsiteX6" fmla="*/ 15812 w 81846"/>
                  <a:gd name="connsiteY6" fmla="*/ 101010 h 101009"/>
                  <a:gd name="connsiteX7" fmla="*/ 0 w 81846"/>
                  <a:gd name="connsiteY7" fmla="*/ 101010 h 101009"/>
                  <a:gd name="connsiteX8" fmla="*/ 0 w 81846"/>
                  <a:gd name="connsiteY8" fmla="*/ 2407 h 101009"/>
                  <a:gd name="connsiteX9" fmla="*/ 15812 w 81846"/>
                  <a:gd name="connsiteY9" fmla="*/ 2407 h 101009"/>
                  <a:gd name="connsiteX10" fmla="*/ 15812 w 81846"/>
                  <a:gd name="connsiteY10" fmla="*/ 18786 h 101009"/>
                  <a:gd name="connsiteX11" fmla="*/ 16190 w 81846"/>
                  <a:gd name="connsiteY11" fmla="*/ 18786 h 101009"/>
                  <a:gd name="connsiteX12" fmla="*/ 48523 w 81846"/>
                  <a:gd name="connsiteY12" fmla="*/ 0 h 101009"/>
                  <a:gd name="connsiteX13" fmla="*/ 73303 w 81846"/>
                  <a:gd name="connsiteY13" fmla="*/ 10573 h 101009"/>
                  <a:gd name="connsiteX14" fmla="*/ 81846 w 81846"/>
                  <a:gd name="connsiteY14" fmla="*/ 40593 h 101009"/>
                  <a:gd name="connsiteX15" fmla="*/ 81846 w 81846"/>
                  <a:gd name="connsiteY15" fmla="*/ 100963 h 10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46" h="101009">
                    <a:moveTo>
                      <a:pt x="81846" y="101010"/>
                    </a:moveTo>
                    <a:lnTo>
                      <a:pt x="66034" y="101010"/>
                    </a:lnTo>
                    <a:lnTo>
                      <a:pt x="66034" y="44794"/>
                    </a:lnTo>
                    <a:cubicBezTo>
                      <a:pt x="66034" y="23931"/>
                      <a:pt x="58388" y="13499"/>
                      <a:pt x="43142" y="13499"/>
                    </a:cubicBezTo>
                    <a:cubicBezTo>
                      <a:pt x="35354" y="13499"/>
                      <a:pt x="28887" y="16426"/>
                      <a:pt x="23648" y="22326"/>
                    </a:cubicBezTo>
                    <a:cubicBezTo>
                      <a:pt x="18408" y="28226"/>
                      <a:pt x="15812" y="35684"/>
                      <a:pt x="15812" y="44794"/>
                    </a:cubicBezTo>
                    <a:lnTo>
                      <a:pt x="15812" y="101010"/>
                    </a:lnTo>
                    <a:lnTo>
                      <a:pt x="0" y="101010"/>
                    </a:lnTo>
                    <a:lnTo>
                      <a:pt x="0" y="2407"/>
                    </a:lnTo>
                    <a:lnTo>
                      <a:pt x="15812" y="2407"/>
                    </a:lnTo>
                    <a:lnTo>
                      <a:pt x="15812" y="18786"/>
                    </a:lnTo>
                    <a:lnTo>
                      <a:pt x="16190" y="18786"/>
                    </a:lnTo>
                    <a:cubicBezTo>
                      <a:pt x="23553" y="6278"/>
                      <a:pt x="34362" y="0"/>
                      <a:pt x="48523" y="0"/>
                    </a:cubicBezTo>
                    <a:cubicBezTo>
                      <a:pt x="59379" y="0"/>
                      <a:pt x="67639" y="3540"/>
                      <a:pt x="73303" y="10573"/>
                    </a:cubicBezTo>
                    <a:cubicBezTo>
                      <a:pt x="78967" y="17653"/>
                      <a:pt x="81846" y="27660"/>
                      <a:pt x="81846" y="40593"/>
                    </a:cubicBezTo>
                    <a:lnTo>
                      <a:pt x="81846" y="100963"/>
                    </a:lnTo>
                    <a:close/>
                  </a:path>
                </a:pathLst>
              </a:custGeom>
              <a:solidFill>
                <a:srgbClr val="4C3B6C"/>
              </a:solidFill>
              <a:ln w="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EEF0451-8FA3-A663-15CA-FE6139309F2B}"/>
                  </a:ext>
                </a:extLst>
              </p:cNvPr>
              <p:cNvSpPr/>
              <p:nvPr/>
            </p:nvSpPr>
            <p:spPr>
              <a:xfrm>
                <a:off x="1084909" y="3704823"/>
                <a:ext cx="57585" cy="129991"/>
              </a:xfrm>
              <a:custGeom>
                <a:avLst/>
                <a:gdLst>
                  <a:gd name="connsiteX0" fmla="*/ 57585 w 57585"/>
                  <a:gd name="connsiteY0" fmla="*/ 126829 h 129991"/>
                  <a:gd name="connsiteX1" fmla="*/ 42764 w 57585"/>
                  <a:gd name="connsiteY1" fmla="*/ 129991 h 129991"/>
                  <a:gd name="connsiteX2" fmla="*/ 16945 w 57585"/>
                  <a:gd name="connsiteY2" fmla="*/ 100916 h 129991"/>
                  <a:gd name="connsiteX3" fmla="*/ 16945 w 57585"/>
                  <a:gd name="connsiteY3" fmla="*/ 42575 h 129991"/>
                  <a:gd name="connsiteX4" fmla="*/ 0 w 57585"/>
                  <a:gd name="connsiteY4" fmla="*/ 42575 h 129991"/>
                  <a:gd name="connsiteX5" fmla="*/ 0 w 57585"/>
                  <a:gd name="connsiteY5" fmla="*/ 29170 h 129991"/>
                  <a:gd name="connsiteX6" fmla="*/ 16945 w 57585"/>
                  <a:gd name="connsiteY6" fmla="*/ 29170 h 129991"/>
                  <a:gd name="connsiteX7" fmla="*/ 16945 w 57585"/>
                  <a:gd name="connsiteY7" fmla="*/ 5097 h 129991"/>
                  <a:gd name="connsiteX8" fmla="*/ 32757 w 57585"/>
                  <a:gd name="connsiteY8" fmla="*/ 0 h 129991"/>
                  <a:gd name="connsiteX9" fmla="*/ 32757 w 57585"/>
                  <a:gd name="connsiteY9" fmla="*/ 29170 h 129991"/>
                  <a:gd name="connsiteX10" fmla="*/ 57585 w 57585"/>
                  <a:gd name="connsiteY10" fmla="*/ 29170 h 129991"/>
                  <a:gd name="connsiteX11" fmla="*/ 57585 w 57585"/>
                  <a:gd name="connsiteY11" fmla="*/ 42575 h 129991"/>
                  <a:gd name="connsiteX12" fmla="*/ 32757 w 57585"/>
                  <a:gd name="connsiteY12" fmla="*/ 42575 h 129991"/>
                  <a:gd name="connsiteX13" fmla="*/ 32757 w 57585"/>
                  <a:gd name="connsiteY13" fmla="*/ 98225 h 129991"/>
                  <a:gd name="connsiteX14" fmla="*/ 36109 w 57585"/>
                  <a:gd name="connsiteY14" fmla="*/ 112338 h 129991"/>
                  <a:gd name="connsiteX15" fmla="*/ 47390 w 57585"/>
                  <a:gd name="connsiteY15" fmla="*/ 116539 h 129991"/>
                  <a:gd name="connsiteX16" fmla="*/ 57585 w 57585"/>
                  <a:gd name="connsiteY16" fmla="*/ 113376 h 129991"/>
                  <a:gd name="connsiteX17" fmla="*/ 57585 w 57585"/>
                  <a:gd name="connsiteY17" fmla="*/ 126876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85" h="129991">
                    <a:moveTo>
                      <a:pt x="57585" y="126829"/>
                    </a:moveTo>
                    <a:cubicBezTo>
                      <a:pt x="53809" y="128953"/>
                      <a:pt x="48853" y="129991"/>
                      <a:pt x="42764" y="129991"/>
                    </a:cubicBezTo>
                    <a:cubicBezTo>
                      <a:pt x="25583" y="129991"/>
                      <a:pt x="16945" y="120315"/>
                      <a:pt x="16945" y="100916"/>
                    </a:cubicBezTo>
                    <a:lnTo>
                      <a:pt x="16945" y="42575"/>
                    </a:lnTo>
                    <a:lnTo>
                      <a:pt x="0" y="42575"/>
                    </a:lnTo>
                    <a:lnTo>
                      <a:pt x="0" y="29170"/>
                    </a:lnTo>
                    <a:lnTo>
                      <a:pt x="16945" y="29170"/>
                    </a:lnTo>
                    <a:lnTo>
                      <a:pt x="16945" y="5097"/>
                    </a:lnTo>
                    <a:lnTo>
                      <a:pt x="32757" y="0"/>
                    </a:lnTo>
                    <a:lnTo>
                      <a:pt x="32757" y="29170"/>
                    </a:lnTo>
                    <a:lnTo>
                      <a:pt x="57585" y="29170"/>
                    </a:lnTo>
                    <a:lnTo>
                      <a:pt x="57585" y="42575"/>
                    </a:lnTo>
                    <a:lnTo>
                      <a:pt x="32757" y="42575"/>
                    </a:lnTo>
                    <a:lnTo>
                      <a:pt x="32757" y="98225"/>
                    </a:lnTo>
                    <a:cubicBezTo>
                      <a:pt x="32757" y="104833"/>
                      <a:pt x="33890" y="109553"/>
                      <a:pt x="36109" y="112338"/>
                    </a:cubicBezTo>
                    <a:cubicBezTo>
                      <a:pt x="38374" y="115123"/>
                      <a:pt x="42103" y="116539"/>
                      <a:pt x="47390" y="116539"/>
                    </a:cubicBezTo>
                    <a:cubicBezTo>
                      <a:pt x="51308" y="116539"/>
                      <a:pt x="54706" y="115501"/>
                      <a:pt x="57585" y="113376"/>
                    </a:cubicBezTo>
                    <a:lnTo>
                      <a:pt x="57585" y="126876"/>
                    </a:lnTo>
                    <a:close/>
                  </a:path>
                </a:pathLst>
              </a:custGeom>
              <a:solidFill>
                <a:srgbClr val="4C3B6C"/>
              </a:solidFill>
              <a:ln w="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2C31D73-96F1-DCAC-4F2C-AA81E4C3FBF0}"/>
                  </a:ext>
                </a:extLst>
              </p:cNvPr>
              <p:cNvSpPr/>
              <p:nvPr/>
            </p:nvSpPr>
            <p:spPr>
              <a:xfrm>
                <a:off x="1156088" y="3731586"/>
                <a:ext cx="85952" cy="103464"/>
              </a:xfrm>
              <a:custGeom>
                <a:avLst/>
                <a:gdLst>
                  <a:gd name="connsiteX0" fmla="*/ 85953 w 85952"/>
                  <a:gd name="connsiteY0" fmla="*/ 55697 h 103464"/>
                  <a:gd name="connsiteX1" fmla="*/ 16331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1"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E4F55DF-8BDB-8C00-68A3-D13764FAF929}"/>
                  </a:ext>
                </a:extLst>
              </p:cNvPr>
              <p:cNvSpPr/>
              <p:nvPr/>
            </p:nvSpPr>
            <p:spPr>
              <a:xfrm>
                <a:off x="1257618" y="3686698"/>
                <a:ext cx="90908" cy="148352"/>
              </a:xfrm>
              <a:custGeom>
                <a:avLst/>
                <a:gdLst>
                  <a:gd name="connsiteX0" fmla="*/ 90909 w 90908"/>
                  <a:gd name="connsiteY0" fmla="*/ 145945 h 148352"/>
                  <a:gd name="connsiteX1" fmla="*/ 75097 w 90908"/>
                  <a:gd name="connsiteY1" fmla="*/ 145945 h 148352"/>
                  <a:gd name="connsiteX2" fmla="*/ 75097 w 90908"/>
                  <a:gd name="connsiteY2" fmla="*/ 129189 h 148352"/>
                  <a:gd name="connsiteX3" fmla="*/ 74719 w 90908"/>
                  <a:gd name="connsiteY3" fmla="*/ 129189 h 148352"/>
                  <a:gd name="connsiteX4" fmla="*/ 40829 w 90908"/>
                  <a:gd name="connsiteY4" fmla="*/ 148352 h 148352"/>
                  <a:gd name="connsiteX5" fmla="*/ 11092 w 90908"/>
                  <a:gd name="connsiteY5" fmla="*/ 134900 h 148352"/>
                  <a:gd name="connsiteX6" fmla="*/ 0 w 90908"/>
                  <a:gd name="connsiteY6" fmla="*/ 99027 h 148352"/>
                  <a:gd name="connsiteX7" fmla="*/ 12272 w 90908"/>
                  <a:gd name="connsiteY7" fmla="*/ 59757 h 148352"/>
                  <a:gd name="connsiteX8" fmla="*/ 45171 w 90908"/>
                  <a:gd name="connsiteY8" fmla="*/ 44935 h 148352"/>
                  <a:gd name="connsiteX9" fmla="*/ 74719 w 90908"/>
                  <a:gd name="connsiteY9" fmla="*/ 60937 h 148352"/>
                  <a:gd name="connsiteX10" fmla="*/ 75097 w 90908"/>
                  <a:gd name="connsiteY10" fmla="*/ 60937 h 148352"/>
                  <a:gd name="connsiteX11" fmla="*/ 75097 w 90908"/>
                  <a:gd name="connsiteY11" fmla="*/ 0 h 148352"/>
                  <a:gd name="connsiteX12" fmla="*/ 90909 w 90908"/>
                  <a:gd name="connsiteY12" fmla="*/ 0 h 148352"/>
                  <a:gd name="connsiteX13" fmla="*/ 90909 w 90908"/>
                  <a:gd name="connsiteY13" fmla="*/ 145945 h 148352"/>
                  <a:gd name="connsiteX14" fmla="*/ 75097 w 90908"/>
                  <a:gd name="connsiteY14" fmla="*/ 101388 h 148352"/>
                  <a:gd name="connsiteX15" fmla="*/ 75097 w 90908"/>
                  <a:gd name="connsiteY15" fmla="*/ 86850 h 148352"/>
                  <a:gd name="connsiteX16" fmla="*/ 66978 w 90908"/>
                  <a:gd name="connsiteY16" fmla="*/ 66553 h 148352"/>
                  <a:gd name="connsiteX17" fmla="*/ 47201 w 90908"/>
                  <a:gd name="connsiteY17" fmla="*/ 58482 h 148352"/>
                  <a:gd name="connsiteX18" fmla="*/ 24592 w 90908"/>
                  <a:gd name="connsiteY18" fmla="*/ 69008 h 148352"/>
                  <a:gd name="connsiteX19" fmla="*/ 16237 w 90908"/>
                  <a:gd name="connsiteY19" fmla="*/ 98225 h 148352"/>
                  <a:gd name="connsiteX20" fmla="*/ 24120 w 90908"/>
                  <a:gd name="connsiteY20" fmla="*/ 125035 h 148352"/>
                  <a:gd name="connsiteX21" fmla="*/ 45407 w 90908"/>
                  <a:gd name="connsiteY21" fmla="*/ 134900 h 148352"/>
                  <a:gd name="connsiteX22" fmla="*/ 66789 w 90908"/>
                  <a:gd name="connsiteY22" fmla="*/ 125460 h 148352"/>
                  <a:gd name="connsiteX23" fmla="*/ 75144 w 90908"/>
                  <a:gd name="connsiteY23" fmla="*/ 101388 h 14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908" h="148352">
                    <a:moveTo>
                      <a:pt x="90909" y="145945"/>
                    </a:moveTo>
                    <a:lnTo>
                      <a:pt x="75097" y="145945"/>
                    </a:lnTo>
                    <a:lnTo>
                      <a:pt x="75097" y="129189"/>
                    </a:lnTo>
                    <a:lnTo>
                      <a:pt x="74719" y="129189"/>
                    </a:lnTo>
                    <a:cubicBezTo>
                      <a:pt x="67403" y="141980"/>
                      <a:pt x="56122" y="148352"/>
                      <a:pt x="40829" y="148352"/>
                    </a:cubicBezTo>
                    <a:cubicBezTo>
                      <a:pt x="28368" y="148352"/>
                      <a:pt x="18455" y="143868"/>
                      <a:pt x="11092" y="134900"/>
                    </a:cubicBezTo>
                    <a:cubicBezTo>
                      <a:pt x="3729" y="125932"/>
                      <a:pt x="0" y="113990"/>
                      <a:pt x="0" y="99027"/>
                    </a:cubicBezTo>
                    <a:cubicBezTo>
                      <a:pt x="0" y="82743"/>
                      <a:pt x="4106" y="69621"/>
                      <a:pt x="12272" y="59757"/>
                    </a:cubicBezTo>
                    <a:cubicBezTo>
                      <a:pt x="20438" y="49891"/>
                      <a:pt x="31436" y="44935"/>
                      <a:pt x="45171" y="44935"/>
                    </a:cubicBezTo>
                    <a:cubicBezTo>
                      <a:pt x="58907" y="44935"/>
                      <a:pt x="68488" y="50269"/>
                      <a:pt x="74719" y="60937"/>
                    </a:cubicBezTo>
                    <a:lnTo>
                      <a:pt x="75097" y="60937"/>
                    </a:lnTo>
                    <a:lnTo>
                      <a:pt x="75097" y="0"/>
                    </a:lnTo>
                    <a:lnTo>
                      <a:pt x="90909" y="0"/>
                    </a:lnTo>
                    <a:lnTo>
                      <a:pt x="90909" y="145945"/>
                    </a:lnTo>
                    <a:close/>
                    <a:moveTo>
                      <a:pt x="75097" y="101388"/>
                    </a:moveTo>
                    <a:lnTo>
                      <a:pt x="75097" y="86850"/>
                    </a:lnTo>
                    <a:cubicBezTo>
                      <a:pt x="75097" y="78684"/>
                      <a:pt x="72406" y="71934"/>
                      <a:pt x="66978" y="66553"/>
                    </a:cubicBezTo>
                    <a:cubicBezTo>
                      <a:pt x="61550" y="61173"/>
                      <a:pt x="54942" y="58482"/>
                      <a:pt x="47201" y="58482"/>
                    </a:cubicBezTo>
                    <a:cubicBezTo>
                      <a:pt x="37713" y="58482"/>
                      <a:pt x="30161" y="61975"/>
                      <a:pt x="24592" y="69008"/>
                    </a:cubicBezTo>
                    <a:cubicBezTo>
                      <a:pt x="19022" y="76041"/>
                      <a:pt x="16237" y="85764"/>
                      <a:pt x="16237" y="98225"/>
                    </a:cubicBezTo>
                    <a:cubicBezTo>
                      <a:pt x="16237" y="109506"/>
                      <a:pt x="18880" y="118474"/>
                      <a:pt x="24120" y="125035"/>
                    </a:cubicBezTo>
                    <a:cubicBezTo>
                      <a:pt x="29359" y="131596"/>
                      <a:pt x="36486" y="134900"/>
                      <a:pt x="45407" y="134900"/>
                    </a:cubicBezTo>
                    <a:cubicBezTo>
                      <a:pt x="54328" y="134900"/>
                      <a:pt x="61220" y="131738"/>
                      <a:pt x="66789" y="125460"/>
                    </a:cubicBezTo>
                    <a:cubicBezTo>
                      <a:pt x="72359" y="119182"/>
                      <a:pt x="75144" y="111158"/>
                      <a:pt x="75144" y="101388"/>
                    </a:cubicBezTo>
                    <a:close/>
                  </a:path>
                </a:pathLst>
              </a:custGeom>
              <a:solidFill>
                <a:srgbClr val="4C3B6C"/>
              </a:solidFill>
              <a:ln w="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CB1B406-EEB9-6946-751C-204E09BA89BA}"/>
                  </a:ext>
                </a:extLst>
              </p:cNvPr>
              <p:cNvSpPr/>
              <p:nvPr/>
            </p:nvSpPr>
            <p:spPr>
              <a:xfrm>
                <a:off x="1424237" y="3688492"/>
                <a:ext cx="20674" cy="144151"/>
              </a:xfrm>
              <a:custGeom>
                <a:avLst/>
                <a:gdLst>
                  <a:gd name="connsiteX0" fmla="*/ 20674 w 20674"/>
                  <a:gd name="connsiteY0" fmla="*/ 10195 h 144151"/>
                  <a:gd name="connsiteX1" fmla="*/ 17606 w 20674"/>
                  <a:gd name="connsiteY1" fmla="*/ 17559 h 144151"/>
                  <a:gd name="connsiteX2" fmla="*/ 10290 w 20674"/>
                  <a:gd name="connsiteY2" fmla="*/ 20485 h 144151"/>
                  <a:gd name="connsiteX3" fmla="*/ 2974 w 20674"/>
                  <a:gd name="connsiteY3" fmla="*/ 17653 h 144151"/>
                  <a:gd name="connsiteX4" fmla="*/ 0 w 20674"/>
                  <a:gd name="connsiteY4" fmla="*/ 10195 h 144151"/>
                  <a:gd name="connsiteX5" fmla="*/ 2926 w 20674"/>
                  <a:gd name="connsiteY5" fmla="*/ 3021 h 144151"/>
                  <a:gd name="connsiteX6" fmla="*/ 10290 w 20674"/>
                  <a:gd name="connsiteY6" fmla="*/ 0 h 144151"/>
                  <a:gd name="connsiteX7" fmla="*/ 17700 w 20674"/>
                  <a:gd name="connsiteY7" fmla="*/ 2974 h 144151"/>
                  <a:gd name="connsiteX8" fmla="*/ 20674 w 20674"/>
                  <a:gd name="connsiteY8" fmla="*/ 10195 h 144151"/>
                  <a:gd name="connsiteX9" fmla="*/ 17984 w 20674"/>
                  <a:gd name="connsiteY9" fmla="*/ 144152 h 144151"/>
                  <a:gd name="connsiteX10" fmla="*/ 2171 w 20674"/>
                  <a:gd name="connsiteY10" fmla="*/ 144152 h 144151"/>
                  <a:gd name="connsiteX11" fmla="*/ 2171 w 20674"/>
                  <a:gd name="connsiteY11" fmla="*/ 45549 h 144151"/>
                  <a:gd name="connsiteX12" fmla="*/ 17984 w 20674"/>
                  <a:gd name="connsiteY12" fmla="*/ 45549 h 144151"/>
                  <a:gd name="connsiteX13" fmla="*/ 17984 w 20674"/>
                  <a:gd name="connsiteY13" fmla="*/ 144152 h 14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4" h="144151">
                    <a:moveTo>
                      <a:pt x="20674" y="10195"/>
                    </a:moveTo>
                    <a:cubicBezTo>
                      <a:pt x="20674" y="13169"/>
                      <a:pt x="19636" y="15623"/>
                      <a:pt x="17606" y="17559"/>
                    </a:cubicBezTo>
                    <a:cubicBezTo>
                      <a:pt x="15529" y="19541"/>
                      <a:pt x="13122" y="20485"/>
                      <a:pt x="10290" y="20485"/>
                    </a:cubicBezTo>
                    <a:cubicBezTo>
                      <a:pt x="7458" y="20485"/>
                      <a:pt x="4956" y="19541"/>
                      <a:pt x="2974" y="17653"/>
                    </a:cubicBezTo>
                    <a:cubicBezTo>
                      <a:pt x="991" y="15765"/>
                      <a:pt x="0" y="13263"/>
                      <a:pt x="0" y="10195"/>
                    </a:cubicBezTo>
                    <a:cubicBezTo>
                      <a:pt x="0" y="7458"/>
                      <a:pt x="991" y="5051"/>
                      <a:pt x="2926" y="3021"/>
                    </a:cubicBezTo>
                    <a:cubicBezTo>
                      <a:pt x="4862" y="991"/>
                      <a:pt x="7363" y="0"/>
                      <a:pt x="10290" y="0"/>
                    </a:cubicBezTo>
                    <a:cubicBezTo>
                      <a:pt x="13216" y="0"/>
                      <a:pt x="15718" y="991"/>
                      <a:pt x="17700" y="2974"/>
                    </a:cubicBezTo>
                    <a:cubicBezTo>
                      <a:pt x="19683" y="4956"/>
                      <a:pt x="20674" y="7363"/>
                      <a:pt x="20674" y="10195"/>
                    </a:cubicBezTo>
                    <a:close/>
                    <a:moveTo>
                      <a:pt x="17984" y="144152"/>
                    </a:moveTo>
                    <a:lnTo>
                      <a:pt x="2171" y="144152"/>
                    </a:lnTo>
                    <a:lnTo>
                      <a:pt x="2171" y="45549"/>
                    </a:lnTo>
                    <a:lnTo>
                      <a:pt x="17984" y="45549"/>
                    </a:lnTo>
                    <a:lnTo>
                      <a:pt x="17984" y="144152"/>
                    </a:lnTo>
                    <a:close/>
                  </a:path>
                </a:pathLst>
              </a:custGeom>
              <a:solidFill>
                <a:srgbClr val="4C3B6C"/>
              </a:solidFill>
              <a:ln w="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9D6CEC8-C1D9-1392-A586-2C6E31946725}"/>
                  </a:ext>
                </a:extLst>
              </p:cNvPr>
              <p:cNvSpPr/>
              <p:nvPr/>
            </p:nvSpPr>
            <p:spPr>
              <a:xfrm>
                <a:off x="1474175" y="3731633"/>
                <a:ext cx="81846" cy="101009"/>
              </a:xfrm>
              <a:custGeom>
                <a:avLst/>
                <a:gdLst>
                  <a:gd name="connsiteX0" fmla="*/ 81847 w 81846"/>
                  <a:gd name="connsiteY0" fmla="*/ 101010 h 101009"/>
                  <a:gd name="connsiteX1" fmla="*/ 66034 w 81846"/>
                  <a:gd name="connsiteY1" fmla="*/ 101010 h 101009"/>
                  <a:gd name="connsiteX2" fmla="*/ 66034 w 81846"/>
                  <a:gd name="connsiteY2" fmla="*/ 44794 h 101009"/>
                  <a:gd name="connsiteX3" fmla="*/ 43142 w 81846"/>
                  <a:gd name="connsiteY3" fmla="*/ 13499 h 101009"/>
                  <a:gd name="connsiteX4" fmla="*/ 23648 w 81846"/>
                  <a:gd name="connsiteY4" fmla="*/ 22326 h 101009"/>
                  <a:gd name="connsiteX5" fmla="*/ 15812 w 81846"/>
                  <a:gd name="connsiteY5" fmla="*/ 44794 h 101009"/>
                  <a:gd name="connsiteX6" fmla="*/ 15812 w 81846"/>
                  <a:gd name="connsiteY6" fmla="*/ 101010 h 101009"/>
                  <a:gd name="connsiteX7" fmla="*/ 0 w 81846"/>
                  <a:gd name="connsiteY7" fmla="*/ 101010 h 101009"/>
                  <a:gd name="connsiteX8" fmla="*/ 0 w 81846"/>
                  <a:gd name="connsiteY8" fmla="*/ 2407 h 101009"/>
                  <a:gd name="connsiteX9" fmla="*/ 15812 w 81846"/>
                  <a:gd name="connsiteY9" fmla="*/ 2407 h 101009"/>
                  <a:gd name="connsiteX10" fmla="*/ 15812 w 81846"/>
                  <a:gd name="connsiteY10" fmla="*/ 18786 h 101009"/>
                  <a:gd name="connsiteX11" fmla="*/ 16190 w 81846"/>
                  <a:gd name="connsiteY11" fmla="*/ 18786 h 101009"/>
                  <a:gd name="connsiteX12" fmla="*/ 48523 w 81846"/>
                  <a:gd name="connsiteY12" fmla="*/ 0 h 101009"/>
                  <a:gd name="connsiteX13" fmla="*/ 73303 w 81846"/>
                  <a:gd name="connsiteY13" fmla="*/ 10573 h 101009"/>
                  <a:gd name="connsiteX14" fmla="*/ 81847 w 81846"/>
                  <a:gd name="connsiteY14" fmla="*/ 40593 h 101009"/>
                  <a:gd name="connsiteX15" fmla="*/ 81847 w 81846"/>
                  <a:gd name="connsiteY15" fmla="*/ 100963 h 10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46" h="101009">
                    <a:moveTo>
                      <a:pt x="81847" y="101010"/>
                    </a:moveTo>
                    <a:lnTo>
                      <a:pt x="66034" y="101010"/>
                    </a:lnTo>
                    <a:lnTo>
                      <a:pt x="66034" y="44794"/>
                    </a:lnTo>
                    <a:cubicBezTo>
                      <a:pt x="66034" y="23931"/>
                      <a:pt x="58388" y="13499"/>
                      <a:pt x="43142" y="13499"/>
                    </a:cubicBezTo>
                    <a:cubicBezTo>
                      <a:pt x="35354" y="13499"/>
                      <a:pt x="28887" y="16426"/>
                      <a:pt x="23648" y="22326"/>
                    </a:cubicBezTo>
                    <a:cubicBezTo>
                      <a:pt x="18408" y="28226"/>
                      <a:pt x="15812" y="35684"/>
                      <a:pt x="15812" y="44794"/>
                    </a:cubicBezTo>
                    <a:lnTo>
                      <a:pt x="15812" y="101010"/>
                    </a:lnTo>
                    <a:lnTo>
                      <a:pt x="0" y="101010"/>
                    </a:lnTo>
                    <a:lnTo>
                      <a:pt x="0" y="2407"/>
                    </a:lnTo>
                    <a:lnTo>
                      <a:pt x="15812" y="2407"/>
                    </a:lnTo>
                    <a:lnTo>
                      <a:pt x="15812" y="18786"/>
                    </a:lnTo>
                    <a:lnTo>
                      <a:pt x="16190" y="18786"/>
                    </a:lnTo>
                    <a:cubicBezTo>
                      <a:pt x="23553" y="6278"/>
                      <a:pt x="34362" y="0"/>
                      <a:pt x="48523" y="0"/>
                    </a:cubicBezTo>
                    <a:cubicBezTo>
                      <a:pt x="59379" y="0"/>
                      <a:pt x="67639" y="3540"/>
                      <a:pt x="73303" y="10573"/>
                    </a:cubicBezTo>
                    <a:cubicBezTo>
                      <a:pt x="78967" y="17653"/>
                      <a:pt x="81847" y="27660"/>
                      <a:pt x="81847" y="40593"/>
                    </a:cubicBezTo>
                    <a:lnTo>
                      <a:pt x="81847" y="100963"/>
                    </a:lnTo>
                    <a:close/>
                  </a:path>
                </a:pathLst>
              </a:custGeom>
              <a:solidFill>
                <a:srgbClr val="4C3B6C"/>
              </a:solidFill>
              <a:ln w="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36FACFF-57D7-5632-095C-E584BACF9EEC}"/>
                  </a:ext>
                </a:extLst>
              </p:cNvPr>
              <p:cNvSpPr/>
              <p:nvPr/>
            </p:nvSpPr>
            <p:spPr>
              <a:xfrm>
                <a:off x="1631685" y="3731586"/>
                <a:ext cx="90720" cy="146370"/>
              </a:xfrm>
              <a:custGeom>
                <a:avLst/>
                <a:gdLst>
                  <a:gd name="connsiteX0" fmla="*/ 90720 w 90720"/>
                  <a:gd name="connsiteY0" fmla="*/ 48759 h 146370"/>
                  <a:gd name="connsiteX1" fmla="*/ 78495 w 90720"/>
                  <a:gd name="connsiteY1" fmla="*/ 88596 h 146370"/>
                  <a:gd name="connsiteX2" fmla="*/ 45738 w 90720"/>
                  <a:gd name="connsiteY2" fmla="*/ 103417 h 146370"/>
                  <a:gd name="connsiteX3" fmla="*/ 16190 w 90720"/>
                  <a:gd name="connsiteY3" fmla="*/ 86850 h 146370"/>
                  <a:gd name="connsiteX4" fmla="*/ 15812 w 90720"/>
                  <a:gd name="connsiteY4" fmla="*/ 86850 h 146370"/>
                  <a:gd name="connsiteX5" fmla="*/ 15812 w 90720"/>
                  <a:gd name="connsiteY5" fmla="*/ 146370 h 146370"/>
                  <a:gd name="connsiteX6" fmla="*/ 0 w 90720"/>
                  <a:gd name="connsiteY6" fmla="*/ 146370 h 146370"/>
                  <a:gd name="connsiteX7" fmla="*/ 0 w 90720"/>
                  <a:gd name="connsiteY7" fmla="*/ 2407 h 146370"/>
                  <a:gd name="connsiteX8" fmla="*/ 15812 w 90720"/>
                  <a:gd name="connsiteY8" fmla="*/ 2407 h 146370"/>
                  <a:gd name="connsiteX9" fmla="*/ 15812 w 90720"/>
                  <a:gd name="connsiteY9" fmla="*/ 19730 h 146370"/>
                  <a:gd name="connsiteX10" fmla="*/ 16190 w 90720"/>
                  <a:gd name="connsiteY10" fmla="*/ 19730 h 146370"/>
                  <a:gd name="connsiteX11" fmla="*/ 50269 w 90720"/>
                  <a:gd name="connsiteY11" fmla="*/ 0 h 146370"/>
                  <a:gd name="connsiteX12" fmla="*/ 79722 w 90720"/>
                  <a:gd name="connsiteY12" fmla="*/ 13075 h 146370"/>
                  <a:gd name="connsiteX13" fmla="*/ 90720 w 90720"/>
                  <a:gd name="connsiteY13" fmla="*/ 48711 h 146370"/>
                  <a:gd name="connsiteX14" fmla="*/ 74530 w 90720"/>
                  <a:gd name="connsiteY14" fmla="*/ 48570 h 146370"/>
                  <a:gd name="connsiteX15" fmla="*/ 67025 w 90720"/>
                  <a:gd name="connsiteY15" fmla="*/ 23034 h 146370"/>
                  <a:gd name="connsiteX16" fmla="*/ 46304 w 90720"/>
                  <a:gd name="connsiteY16" fmla="*/ 13499 h 146370"/>
                  <a:gd name="connsiteX17" fmla="*/ 24261 w 90720"/>
                  <a:gd name="connsiteY17" fmla="*/ 22940 h 146370"/>
                  <a:gd name="connsiteX18" fmla="*/ 15765 w 90720"/>
                  <a:gd name="connsiteY18" fmla="*/ 47012 h 146370"/>
                  <a:gd name="connsiteX19" fmla="*/ 15765 w 90720"/>
                  <a:gd name="connsiteY19" fmla="*/ 60795 h 146370"/>
                  <a:gd name="connsiteX20" fmla="*/ 23884 w 90720"/>
                  <a:gd name="connsiteY20" fmla="*/ 81610 h 146370"/>
                  <a:gd name="connsiteX21" fmla="*/ 43944 w 90720"/>
                  <a:gd name="connsiteY21" fmla="*/ 89965 h 146370"/>
                  <a:gd name="connsiteX22" fmla="*/ 66317 w 90720"/>
                  <a:gd name="connsiteY22" fmla="*/ 78967 h 146370"/>
                  <a:gd name="connsiteX23" fmla="*/ 74436 w 90720"/>
                  <a:gd name="connsiteY23" fmla="*/ 48522 h 1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720" h="146370">
                    <a:moveTo>
                      <a:pt x="90720" y="48759"/>
                    </a:moveTo>
                    <a:cubicBezTo>
                      <a:pt x="90720" y="65468"/>
                      <a:pt x="86661" y="78731"/>
                      <a:pt x="78495" y="88596"/>
                    </a:cubicBezTo>
                    <a:cubicBezTo>
                      <a:pt x="70329" y="98461"/>
                      <a:pt x="59426" y="103417"/>
                      <a:pt x="45738" y="103417"/>
                    </a:cubicBezTo>
                    <a:cubicBezTo>
                      <a:pt x="32757" y="103417"/>
                      <a:pt x="22940" y="97895"/>
                      <a:pt x="16190" y="86850"/>
                    </a:cubicBezTo>
                    <a:lnTo>
                      <a:pt x="15812" y="86850"/>
                    </a:lnTo>
                    <a:lnTo>
                      <a:pt x="15812" y="146370"/>
                    </a:lnTo>
                    <a:lnTo>
                      <a:pt x="0" y="146370"/>
                    </a:lnTo>
                    <a:lnTo>
                      <a:pt x="0" y="2407"/>
                    </a:lnTo>
                    <a:lnTo>
                      <a:pt x="15812" y="2407"/>
                    </a:lnTo>
                    <a:lnTo>
                      <a:pt x="15812" y="19730"/>
                    </a:lnTo>
                    <a:lnTo>
                      <a:pt x="16190" y="19730"/>
                    </a:lnTo>
                    <a:cubicBezTo>
                      <a:pt x="23978" y="6561"/>
                      <a:pt x="35306" y="0"/>
                      <a:pt x="50269" y="0"/>
                    </a:cubicBezTo>
                    <a:cubicBezTo>
                      <a:pt x="62588" y="0"/>
                      <a:pt x="72406" y="4342"/>
                      <a:pt x="79722" y="13075"/>
                    </a:cubicBezTo>
                    <a:cubicBezTo>
                      <a:pt x="87038" y="21807"/>
                      <a:pt x="90720" y="33702"/>
                      <a:pt x="90720" y="48711"/>
                    </a:cubicBezTo>
                    <a:close/>
                    <a:moveTo>
                      <a:pt x="74530" y="48570"/>
                    </a:moveTo>
                    <a:cubicBezTo>
                      <a:pt x="74530" y="37902"/>
                      <a:pt x="72029" y="29406"/>
                      <a:pt x="67025" y="23034"/>
                    </a:cubicBezTo>
                    <a:cubicBezTo>
                      <a:pt x="62022" y="16662"/>
                      <a:pt x="55131" y="13499"/>
                      <a:pt x="46304" y="13499"/>
                    </a:cubicBezTo>
                    <a:cubicBezTo>
                      <a:pt x="37477" y="13499"/>
                      <a:pt x="29925" y="16662"/>
                      <a:pt x="24261" y="22940"/>
                    </a:cubicBezTo>
                    <a:cubicBezTo>
                      <a:pt x="18597" y="29217"/>
                      <a:pt x="15765" y="37242"/>
                      <a:pt x="15765" y="47012"/>
                    </a:cubicBezTo>
                    <a:lnTo>
                      <a:pt x="15765" y="60795"/>
                    </a:lnTo>
                    <a:cubicBezTo>
                      <a:pt x="15765" y="69055"/>
                      <a:pt x="18455" y="75993"/>
                      <a:pt x="23884" y="81610"/>
                    </a:cubicBezTo>
                    <a:cubicBezTo>
                      <a:pt x="29312" y="87180"/>
                      <a:pt x="36014" y="89965"/>
                      <a:pt x="43944" y="89965"/>
                    </a:cubicBezTo>
                    <a:cubicBezTo>
                      <a:pt x="53431" y="89965"/>
                      <a:pt x="60889" y="86283"/>
                      <a:pt x="66317" y="78967"/>
                    </a:cubicBezTo>
                    <a:cubicBezTo>
                      <a:pt x="71745" y="71651"/>
                      <a:pt x="74436" y="61503"/>
                      <a:pt x="74436" y="48522"/>
                    </a:cubicBezTo>
                    <a:close/>
                  </a:path>
                </a:pathLst>
              </a:custGeom>
              <a:solidFill>
                <a:srgbClr val="4C3B6C"/>
              </a:solidFill>
              <a:ln w="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47C93E1-43AB-0474-1E1D-5B25FC59F80F}"/>
                  </a:ext>
                </a:extLst>
              </p:cNvPr>
              <p:cNvSpPr/>
              <p:nvPr/>
            </p:nvSpPr>
            <p:spPr>
              <a:xfrm>
                <a:off x="1738737" y="3731633"/>
                <a:ext cx="77928" cy="103417"/>
              </a:xfrm>
              <a:custGeom>
                <a:avLst/>
                <a:gdLst>
                  <a:gd name="connsiteX0" fmla="*/ 77929 w 77928"/>
                  <a:gd name="connsiteY0" fmla="*/ 101010 h 103417"/>
                  <a:gd name="connsiteX1" fmla="*/ 62116 w 77928"/>
                  <a:gd name="connsiteY1" fmla="*/ 101010 h 103417"/>
                  <a:gd name="connsiteX2" fmla="*/ 62116 w 77928"/>
                  <a:gd name="connsiteY2" fmla="*/ 85623 h 103417"/>
                  <a:gd name="connsiteX3" fmla="*/ 61739 w 77928"/>
                  <a:gd name="connsiteY3" fmla="*/ 85623 h 103417"/>
                  <a:gd name="connsiteX4" fmla="*/ 31389 w 77928"/>
                  <a:gd name="connsiteY4" fmla="*/ 103417 h 103417"/>
                  <a:gd name="connsiteX5" fmla="*/ 8591 w 77928"/>
                  <a:gd name="connsiteY5" fmla="*/ 95676 h 103417"/>
                  <a:gd name="connsiteX6" fmla="*/ 0 w 77928"/>
                  <a:gd name="connsiteY6" fmla="*/ 74813 h 103417"/>
                  <a:gd name="connsiteX7" fmla="*/ 32521 w 77928"/>
                  <a:gd name="connsiteY7" fmla="*/ 42670 h 103417"/>
                  <a:gd name="connsiteX8" fmla="*/ 62069 w 77928"/>
                  <a:gd name="connsiteY8" fmla="*/ 38516 h 103417"/>
                  <a:gd name="connsiteX9" fmla="*/ 41773 w 77928"/>
                  <a:gd name="connsiteY9" fmla="*/ 13499 h 103417"/>
                  <a:gd name="connsiteX10" fmla="*/ 9629 w 77928"/>
                  <a:gd name="connsiteY10" fmla="*/ 25536 h 103417"/>
                  <a:gd name="connsiteX11" fmla="*/ 9629 w 77928"/>
                  <a:gd name="connsiteY11" fmla="*/ 9346 h 103417"/>
                  <a:gd name="connsiteX12" fmla="*/ 24450 w 77928"/>
                  <a:gd name="connsiteY12" fmla="*/ 3021 h 103417"/>
                  <a:gd name="connsiteX13" fmla="*/ 43142 w 77928"/>
                  <a:gd name="connsiteY13" fmla="*/ 0 h 103417"/>
                  <a:gd name="connsiteX14" fmla="*/ 77882 w 77928"/>
                  <a:gd name="connsiteY14" fmla="*/ 36864 h 103417"/>
                  <a:gd name="connsiteX15" fmla="*/ 77882 w 77928"/>
                  <a:gd name="connsiteY15" fmla="*/ 101010 h 103417"/>
                  <a:gd name="connsiteX16" fmla="*/ 62116 w 77928"/>
                  <a:gd name="connsiteY16" fmla="*/ 51118 h 103417"/>
                  <a:gd name="connsiteX17" fmla="*/ 38233 w 77928"/>
                  <a:gd name="connsiteY17" fmla="*/ 54470 h 103417"/>
                  <a:gd name="connsiteX18" fmla="*/ 21099 w 77928"/>
                  <a:gd name="connsiteY18" fmla="*/ 60275 h 103417"/>
                  <a:gd name="connsiteX19" fmla="*/ 16190 w 77928"/>
                  <a:gd name="connsiteY19" fmla="*/ 73492 h 103417"/>
                  <a:gd name="connsiteX20" fmla="*/ 21476 w 77928"/>
                  <a:gd name="connsiteY20" fmla="*/ 85386 h 103417"/>
                  <a:gd name="connsiteX21" fmla="*/ 35070 w 77928"/>
                  <a:gd name="connsiteY21" fmla="*/ 89870 h 103417"/>
                  <a:gd name="connsiteX22" fmla="*/ 54470 w 77928"/>
                  <a:gd name="connsiteY22" fmla="*/ 81610 h 103417"/>
                  <a:gd name="connsiteX23" fmla="*/ 62116 w 77928"/>
                  <a:gd name="connsiteY23" fmla="*/ 60936 h 103417"/>
                  <a:gd name="connsiteX24" fmla="*/ 62116 w 77928"/>
                  <a:gd name="connsiteY24" fmla="*/ 51118 h 10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928" h="103417">
                    <a:moveTo>
                      <a:pt x="77929" y="101010"/>
                    </a:moveTo>
                    <a:lnTo>
                      <a:pt x="62116" y="101010"/>
                    </a:lnTo>
                    <a:lnTo>
                      <a:pt x="62116" y="85623"/>
                    </a:lnTo>
                    <a:lnTo>
                      <a:pt x="61739" y="85623"/>
                    </a:lnTo>
                    <a:cubicBezTo>
                      <a:pt x="54847" y="97517"/>
                      <a:pt x="44746" y="103417"/>
                      <a:pt x="31389" y="103417"/>
                    </a:cubicBezTo>
                    <a:cubicBezTo>
                      <a:pt x="21901" y="103417"/>
                      <a:pt x="14302" y="100821"/>
                      <a:pt x="8591" y="95676"/>
                    </a:cubicBezTo>
                    <a:cubicBezTo>
                      <a:pt x="2879" y="90531"/>
                      <a:pt x="0" y="83546"/>
                      <a:pt x="0" y="74813"/>
                    </a:cubicBezTo>
                    <a:cubicBezTo>
                      <a:pt x="0" y="56452"/>
                      <a:pt x="10856" y="45738"/>
                      <a:pt x="32521" y="42670"/>
                    </a:cubicBezTo>
                    <a:lnTo>
                      <a:pt x="62069" y="38516"/>
                    </a:lnTo>
                    <a:cubicBezTo>
                      <a:pt x="62069" y="21807"/>
                      <a:pt x="55319" y="13499"/>
                      <a:pt x="41773" y="13499"/>
                    </a:cubicBezTo>
                    <a:cubicBezTo>
                      <a:pt x="29878" y="13499"/>
                      <a:pt x="19164" y="17511"/>
                      <a:pt x="9629" y="25536"/>
                    </a:cubicBezTo>
                    <a:lnTo>
                      <a:pt x="9629" y="9346"/>
                    </a:lnTo>
                    <a:cubicBezTo>
                      <a:pt x="12508" y="7174"/>
                      <a:pt x="17464" y="5051"/>
                      <a:pt x="24450" y="3021"/>
                    </a:cubicBezTo>
                    <a:cubicBezTo>
                      <a:pt x="31436" y="991"/>
                      <a:pt x="37666" y="0"/>
                      <a:pt x="43142" y="0"/>
                    </a:cubicBezTo>
                    <a:cubicBezTo>
                      <a:pt x="66317" y="0"/>
                      <a:pt x="77882" y="12272"/>
                      <a:pt x="77882" y="36864"/>
                    </a:cubicBezTo>
                    <a:lnTo>
                      <a:pt x="77882" y="101010"/>
                    </a:lnTo>
                    <a:close/>
                    <a:moveTo>
                      <a:pt x="62116" y="51118"/>
                    </a:moveTo>
                    <a:lnTo>
                      <a:pt x="38233" y="54470"/>
                    </a:lnTo>
                    <a:cubicBezTo>
                      <a:pt x="30067" y="55650"/>
                      <a:pt x="24356" y="57585"/>
                      <a:pt x="21099" y="60275"/>
                    </a:cubicBezTo>
                    <a:cubicBezTo>
                      <a:pt x="17842" y="63013"/>
                      <a:pt x="16190" y="67403"/>
                      <a:pt x="16190" y="73492"/>
                    </a:cubicBezTo>
                    <a:cubicBezTo>
                      <a:pt x="16190" y="78448"/>
                      <a:pt x="17936" y="82413"/>
                      <a:pt x="21476" y="85386"/>
                    </a:cubicBezTo>
                    <a:cubicBezTo>
                      <a:pt x="25016" y="88360"/>
                      <a:pt x="29548" y="89870"/>
                      <a:pt x="35070" y="89870"/>
                    </a:cubicBezTo>
                    <a:cubicBezTo>
                      <a:pt x="42906" y="89870"/>
                      <a:pt x="49372" y="87133"/>
                      <a:pt x="54470" y="81610"/>
                    </a:cubicBezTo>
                    <a:cubicBezTo>
                      <a:pt x="59568" y="76088"/>
                      <a:pt x="62116" y="69196"/>
                      <a:pt x="62116" y="60936"/>
                    </a:cubicBezTo>
                    <a:lnTo>
                      <a:pt x="62116" y="51118"/>
                    </a:lnTo>
                    <a:close/>
                  </a:path>
                </a:pathLst>
              </a:custGeom>
              <a:solidFill>
                <a:srgbClr val="4C3B6C"/>
              </a:solidFill>
              <a:ln w="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1DEFEBC-D704-F9DA-8C72-A5D6A485BC43}"/>
                  </a:ext>
                </a:extLst>
              </p:cNvPr>
              <p:cNvSpPr/>
              <p:nvPr/>
            </p:nvSpPr>
            <p:spPr>
              <a:xfrm>
                <a:off x="1846402" y="3732294"/>
                <a:ext cx="51448" cy="100348"/>
              </a:xfrm>
              <a:custGeom>
                <a:avLst/>
                <a:gdLst>
                  <a:gd name="connsiteX0" fmla="*/ 51449 w 51448"/>
                  <a:gd name="connsiteY0" fmla="*/ 17700 h 100348"/>
                  <a:gd name="connsiteX1" fmla="*/ 39413 w 51448"/>
                  <a:gd name="connsiteY1" fmla="*/ 14538 h 100348"/>
                  <a:gd name="connsiteX2" fmla="*/ 22373 w 51448"/>
                  <a:gd name="connsiteY2" fmla="*/ 24403 h 100348"/>
                  <a:gd name="connsiteX3" fmla="*/ 15812 w 51448"/>
                  <a:gd name="connsiteY3" fmla="*/ 50080 h 100348"/>
                  <a:gd name="connsiteX4" fmla="*/ 15812 w 51448"/>
                  <a:gd name="connsiteY4" fmla="*/ 100349 h 100348"/>
                  <a:gd name="connsiteX5" fmla="*/ 0 w 51448"/>
                  <a:gd name="connsiteY5" fmla="*/ 100349 h 100348"/>
                  <a:gd name="connsiteX6" fmla="*/ 0 w 51448"/>
                  <a:gd name="connsiteY6" fmla="*/ 1746 h 100348"/>
                  <a:gd name="connsiteX7" fmla="*/ 15812 w 51448"/>
                  <a:gd name="connsiteY7" fmla="*/ 1746 h 100348"/>
                  <a:gd name="connsiteX8" fmla="*/ 15812 w 51448"/>
                  <a:gd name="connsiteY8" fmla="*/ 22043 h 100348"/>
                  <a:gd name="connsiteX9" fmla="*/ 16190 w 51448"/>
                  <a:gd name="connsiteY9" fmla="*/ 22043 h 100348"/>
                  <a:gd name="connsiteX10" fmla="*/ 26291 w 51448"/>
                  <a:gd name="connsiteY10" fmla="*/ 5900 h 100348"/>
                  <a:gd name="connsiteX11" fmla="*/ 41962 w 51448"/>
                  <a:gd name="connsiteY11" fmla="*/ 0 h 100348"/>
                  <a:gd name="connsiteX12" fmla="*/ 51402 w 51448"/>
                  <a:gd name="connsiteY12" fmla="*/ 1369 h 100348"/>
                  <a:gd name="connsiteX13" fmla="*/ 51402 w 51448"/>
                  <a:gd name="connsiteY13" fmla="*/ 17747 h 10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48" h="100348">
                    <a:moveTo>
                      <a:pt x="51449" y="17700"/>
                    </a:moveTo>
                    <a:cubicBezTo>
                      <a:pt x="48617" y="15576"/>
                      <a:pt x="44605" y="14538"/>
                      <a:pt x="39413" y="14538"/>
                    </a:cubicBezTo>
                    <a:cubicBezTo>
                      <a:pt x="32427" y="14538"/>
                      <a:pt x="26716" y="17842"/>
                      <a:pt x="22373" y="24403"/>
                    </a:cubicBezTo>
                    <a:cubicBezTo>
                      <a:pt x="18031" y="30964"/>
                      <a:pt x="15812" y="39554"/>
                      <a:pt x="15812" y="50080"/>
                    </a:cubicBezTo>
                    <a:lnTo>
                      <a:pt x="15812" y="100349"/>
                    </a:lnTo>
                    <a:lnTo>
                      <a:pt x="0" y="100349"/>
                    </a:lnTo>
                    <a:lnTo>
                      <a:pt x="0" y="1746"/>
                    </a:lnTo>
                    <a:lnTo>
                      <a:pt x="15812" y="1746"/>
                    </a:lnTo>
                    <a:lnTo>
                      <a:pt x="15812" y="22043"/>
                    </a:lnTo>
                    <a:lnTo>
                      <a:pt x="16190" y="22043"/>
                    </a:lnTo>
                    <a:cubicBezTo>
                      <a:pt x="18361" y="15246"/>
                      <a:pt x="21760" y="9865"/>
                      <a:pt x="26291" y="5900"/>
                    </a:cubicBezTo>
                    <a:cubicBezTo>
                      <a:pt x="30869" y="1935"/>
                      <a:pt x="36061" y="0"/>
                      <a:pt x="41962" y="0"/>
                    </a:cubicBezTo>
                    <a:cubicBezTo>
                      <a:pt x="46068" y="0"/>
                      <a:pt x="49231" y="472"/>
                      <a:pt x="51402" y="1369"/>
                    </a:cubicBezTo>
                    <a:lnTo>
                      <a:pt x="51402" y="17747"/>
                    </a:lnTo>
                    <a:close/>
                  </a:path>
                </a:pathLst>
              </a:custGeom>
              <a:solidFill>
                <a:srgbClr val="4C3B6C"/>
              </a:solidFill>
              <a:ln w="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E298FA9-ABA6-ED60-4889-10CB15506F3F}"/>
                  </a:ext>
                </a:extLst>
              </p:cNvPr>
              <p:cNvSpPr/>
              <p:nvPr/>
            </p:nvSpPr>
            <p:spPr>
              <a:xfrm>
                <a:off x="1908896" y="3704823"/>
                <a:ext cx="57585" cy="129991"/>
              </a:xfrm>
              <a:custGeom>
                <a:avLst/>
                <a:gdLst>
                  <a:gd name="connsiteX0" fmla="*/ 57585 w 57585"/>
                  <a:gd name="connsiteY0" fmla="*/ 126829 h 129991"/>
                  <a:gd name="connsiteX1" fmla="*/ 42764 w 57585"/>
                  <a:gd name="connsiteY1" fmla="*/ 129991 h 129991"/>
                  <a:gd name="connsiteX2" fmla="*/ 16945 w 57585"/>
                  <a:gd name="connsiteY2" fmla="*/ 100916 h 129991"/>
                  <a:gd name="connsiteX3" fmla="*/ 16945 w 57585"/>
                  <a:gd name="connsiteY3" fmla="*/ 42575 h 129991"/>
                  <a:gd name="connsiteX4" fmla="*/ 0 w 57585"/>
                  <a:gd name="connsiteY4" fmla="*/ 42575 h 129991"/>
                  <a:gd name="connsiteX5" fmla="*/ 0 w 57585"/>
                  <a:gd name="connsiteY5" fmla="*/ 29170 h 129991"/>
                  <a:gd name="connsiteX6" fmla="*/ 16945 w 57585"/>
                  <a:gd name="connsiteY6" fmla="*/ 29170 h 129991"/>
                  <a:gd name="connsiteX7" fmla="*/ 16945 w 57585"/>
                  <a:gd name="connsiteY7" fmla="*/ 5097 h 129991"/>
                  <a:gd name="connsiteX8" fmla="*/ 32757 w 57585"/>
                  <a:gd name="connsiteY8" fmla="*/ 0 h 129991"/>
                  <a:gd name="connsiteX9" fmla="*/ 32757 w 57585"/>
                  <a:gd name="connsiteY9" fmla="*/ 29170 h 129991"/>
                  <a:gd name="connsiteX10" fmla="*/ 57585 w 57585"/>
                  <a:gd name="connsiteY10" fmla="*/ 29170 h 129991"/>
                  <a:gd name="connsiteX11" fmla="*/ 57585 w 57585"/>
                  <a:gd name="connsiteY11" fmla="*/ 42575 h 129991"/>
                  <a:gd name="connsiteX12" fmla="*/ 32757 w 57585"/>
                  <a:gd name="connsiteY12" fmla="*/ 42575 h 129991"/>
                  <a:gd name="connsiteX13" fmla="*/ 32757 w 57585"/>
                  <a:gd name="connsiteY13" fmla="*/ 98225 h 129991"/>
                  <a:gd name="connsiteX14" fmla="*/ 36109 w 57585"/>
                  <a:gd name="connsiteY14" fmla="*/ 112338 h 129991"/>
                  <a:gd name="connsiteX15" fmla="*/ 47390 w 57585"/>
                  <a:gd name="connsiteY15" fmla="*/ 116539 h 129991"/>
                  <a:gd name="connsiteX16" fmla="*/ 57585 w 57585"/>
                  <a:gd name="connsiteY16" fmla="*/ 113376 h 129991"/>
                  <a:gd name="connsiteX17" fmla="*/ 57585 w 57585"/>
                  <a:gd name="connsiteY17" fmla="*/ 126876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85" h="129991">
                    <a:moveTo>
                      <a:pt x="57585" y="126829"/>
                    </a:moveTo>
                    <a:cubicBezTo>
                      <a:pt x="53809" y="128953"/>
                      <a:pt x="48853" y="129991"/>
                      <a:pt x="42764" y="129991"/>
                    </a:cubicBezTo>
                    <a:cubicBezTo>
                      <a:pt x="25583" y="129991"/>
                      <a:pt x="16945" y="120315"/>
                      <a:pt x="16945" y="100916"/>
                    </a:cubicBezTo>
                    <a:lnTo>
                      <a:pt x="16945" y="42575"/>
                    </a:lnTo>
                    <a:lnTo>
                      <a:pt x="0" y="42575"/>
                    </a:lnTo>
                    <a:lnTo>
                      <a:pt x="0" y="29170"/>
                    </a:lnTo>
                    <a:lnTo>
                      <a:pt x="16945" y="29170"/>
                    </a:lnTo>
                    <a:lnTo>
                      <a:pt x="16945" y="5097"/>
                    </a:lnTo>
                    <a:lnTo>
                      <a:pt x="32757" y="0"/>
                    </a:lnTo>
                    <a:lnTo>
                      <a:pt x="32757" y="29170"/>
                    </a:lnTo>
                    <a:lnTo>
                      <a:pt x="57585" y="29170"/>
                    </a:lnTo>
                    <a:lnTo>
                      <a:pt x="57585" y="42575"/>
                    </a:lnTo>
                    <a:lnTo>
                      <a:pt x="32757" y="42575"/>
                    </a:lnTo>
                    <a:lnTo>
                      <a:pt x="32757" y="98225"/>
                    </a:lnTo>
                    <a:cubicBezTo>
                      <a:pt x="32757" y="104833"/>
                      <a:pt x="33890" y="109553"/>
                      <a:pt x="36109" y="112338"/>
                    </a:cubicBezTo>
                    <a:cubicBezTo>
                      <a:pt x="38374" y="115123"/>
                      <a:pt x="42103" y="116539"/>
                      <a:pt x="47390" y="116539"/>
                    </a:cubicBezTo>
                    <a:cubicBezTo>
                      <a:pt x="51307" y="116539"/>
                      <a:pt x="54706" y="115501"/>
                      <a:pt x="57585" y="113376"/>
                    </a:cubicBezTo>
                    <a:lnTo>
                      <a:pt x="57585" y="126876"/>
                    </a:lnTo>
                    <a:close/>
                  </a:path>
                </a:pathLst>
              </a:custGeom>
              <a:solidFill>
                <a:srgbClr val="4C3B6C"/>
              </a:solidFill>
              <a:ln w="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AD5B38-B61A-B7DC-77FF-D5B92F2741C8}"/>
                  </a:ext>
                </a:extLst>
              </p:cNvPr>
              <p:cNvSpPr/>
              <p:nvPr/>
            </p:nvSpPr>
            <p:spPr>
              <a:xfrm>
                <a:off x="1987580" y="3731633"/>
                <a:ext cx="81846" cy="101009"/>
              </a:xfrm>
              <a:custGeom>
                <a:avLst/>
                <a:gdLst>
                  <a:gd name="connsiteX0" fmla="*/ 81846 w 81846"/>
                  <a:gd name="connsiteY0" fmla="*/ 101010 h 101009"/>
                  <a:gd name="connsiteX1" fmla="*/ 66034 w 81846"/>
                  <a:gd name="connsiteY1" fmla="*/ 101010 h 101009"/>
                  <a:gd name="connsiteX2" fmla="*/ 66034 w 81846"/>
                  <a:gd name="connsiteY2" fmla="*/ 44794 h 101009"/>
                  <a:gd name="connsiteX3" fmla="*/ 43142 w 81846"/>
                  <a:gd name="connsiteY3" fmla="*/ 13499 h 101009"/>
                  <a:gd name="connsiteX4" fmla="*/ 23648 w 81846"/>
                  <a:gd name="connsiteY4" fmla="*/ 22326 h 101009"/>
                  <a:gd name="connsiteX5" fmla="*/ 15812 w 81846"/>
                  <a:gd name="connsiteY5" fmla="*/ 44794 h 101009"/>
                  <a:gd name="connsiteX6" fmla="*/ 15812 w 81846"/>
                  <a:gd name="connsiteY6" fmla="*/ 101010 h 101009"/>
                  <a:gd name="connsiteX7" fmla="*/ 0 w 81846"/>
                  <a:gd name="connsiteY7" fmla="*/ 101010 h 101009"/>
                  <a:gd name="connsiteX8" fmla="*/ 0 w 81846"/>
                  <a:gd name="connsiteY8" fmla="*/ 2407 h 101009"/>
                  <a:gd name="connsiteX9" fmla="*/ 15812 w 81846"/>
                  <a:gd name="connsiteY9" fmla="*/ 2407 h 101009"/>
                  <a:gd name="connsiteX10" fmla="*/ 15812 w 81846"/>
                  <a:gd name="connsiteY10" fmla="*/ 18786 h 101009"/>
                  <a:gd name="connsiteX11" fmla="*/ 16190 w 81846"/>
                  <a:gd name="connsiteY11" fmla="*/ 18786 h 101009"/>
                  <a:gd name="connsiteX12" fmla="*/ 48523 w 81846"/>
                  <a:gd name="connsiteY12" fmla="*/ 0 h 101009"/>
                  <a:gd name="connsiteX13" fmla="*/ 73303 w 81846"/>
                  <a:gd name="connsiteY13" fmla="*/ 10573 h 101009"/>
                  <a:gd name="connsiteX14" fmla="*/ 81846 w 81846"/>
                  <a:gd name="connsiteY14" fmla="*/ 40593 h 101009"/>
                  <a:gd name="connsiteX15" fmla="*/ 81846 w 81846"/>
                  <a:gd name="connsiteY15" fmla="*/ 100963 h 10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46" h="101009">
                    <a:moveTo>
                      <a:pt x="81846" y="101010"/>
                    </a:moveTo>
                    <a:lnTo>
                      <a:pt x="66034" y="101010"/>
                    </a:lnTo>
                    <a:lnTo>
                      <a:pt x="66034" y="44794"/>
                    </a:lnTo>
                    <a:cubicBezTo>
                      <a:pt x="66034" y="23931"/>
                      <a:pt x="58388" y="13499"/>
                      <a:pt x="43142" y="13499"/>
                    </a:cubicBezTo>
                    <a:cubicBezTo>
                      <a:pt x="35353" y="13499"/>
                      <a:pt x="28887" y="16426"/>
                      <a:pt x="23648" y="22326"/>
                    </a:cubicBezTo>
                    <a:cubicBezTo>
                      <a:pt x="18408" y="28226"/>
                      <a:pt x="15812" y="35684"/>
                      <a:pt x="15812" y="44794"/>
                    </a:cubicBezTo>
                    <a:lnTo>
                      <a:pt x="15812" y="101010"/>
                    </a:lnTo>
                    <a:lnTo>
                      <a:pt x="0" y="101010"/>
                    </a:lnTo>
                    <a:lnTo>
                      <a:pt x="0" y="2407"/>
                    </a:lnTo>
                    <a:lnTo>
                      <a:pt x="15812" y="2407"/>
                    </a:lnTo>
                    <a:lnTo>
                      <a:pt x="15812" y="18786"/>
                    </a:lnTo>
                    <a:lnTo>
                      <a:pt x="16190" y="18786"/>
                    </a:lnTo>
                    <a:cubicBezTo>
                      <a:pt x="23553" y="6278"/>
                      <a:pt x="34362" y="0"/>
                      <a:pt x="48523" y="0"/>
                    </a:cubicBezTo>
                    <a:cubicBezTo>
                      <a:pt x="59379" y="0"/>
                      <a:pt x="67639" y="3540"/>
                      <a:pt x="73303" y="10573"/>
                    </a:cubicBezTo>
                    <a:cubicBezTo>
                      <a:pt x="78967" y="17653"/>
                      <a:pt x="81846" y="27660"/>
                      <a:pt x="81846" y="40593"/>
                    </a:cubicBezTo>
                    <a:lnTo>
                      <a:pt x="81846" y="100963"/>
                    </a:lnTo>
                    <a:close/>
                  </a:path>
                </a:pathLst>
              </a:custGeom>
              <a:solidFill>
                <a:srgbClr val="4C3B6C"/>
              </a:solidFill>
              <a:ln w="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C83E35A-40D1-5031-0989-D1B60C860E86}"/>
                  </a:ext>
                </a:extLst>
              </p:cNvPr>
              <p:cNvSpPr/>
              <p:nvPr/>
            </p:nvSpPr>
            <p:spPr>
              <a:xfrm>
                <a:off x="2091705" y="3731586"/>
                <a:ext cx="85952" cy="103464"/>
              </a:xfrm>
              <a:custGeom>
                <a:avLst/>
                <a:gdLst>
                  <a:gd name="connsiteX0" fmla="*/ 85953 w 85952"/>
                  <a:gd name="connsiteY0" fmla="*/ 55697 h 103464"/>
                  <a:gd name="connsiteX1" fmla="*/ 16331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1"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7A1FDFC-DB41-0EF9-763E-7E1925AC3CF8}"/>
                  </a:ext>
                </a:extLst>
              </p:cNvPr>
              <p:cNvSpPr/>
              <p:nvPr/>
            </p:nvSpPr>
            <p:spPr>
              <a:xfrm>
                <a:off x="2200739" y="3732294"/>
                <a:ext cx="51448" cy="100348"/>
              </a:xfrm>
              <a:custGeom>
                <a:avLst/>
                <a:gdLst>
                  <a:gd name="connsiteX0" fmla="*/ 51449 w 51448"/>
                  <a:gd name="connsiteY0" fmla="*/ 17700 h 100348"/>
                  <a:gd name="connsiteX1" fmla="*/ 39413 w 51448"/>
                  <a:gd name="connsiteY1" fmla="*/ 14538 h 100348"/>
                  <a:gd name="connsiteX2" fmla="*/ 22373 w 51448"/>
                  <a:gd name="connsiteY2" fmla="*/ 24403 h 100348"/>
                  <a:gd name="connsiteX3" fmla="*/ 15812 w 51448"/>
                  <a:gd name="connsiteY3" fmla="*/ 50080 h 100348"/>
                  <a:gd name="connsiteX4" fmla="*/ 15812 w 51448"/>
                  <a:gd name="connsiteY4" fmla="*/ 100349 h 100348"/>
                  <a:gd name="connsiteX5" fmla="*/ 0 w 51448"/>
                  <a:gd name="connsiteY5" fmla="*/ 100349 h 100348"/>
                  <a:gd name="connsiteX6" fmla="*/ 0 w 51448"/>
                  <a:gd name="connsiteY6" fmla="*/ 1746 h 100348"/>
                  <a:gd name="connsiteX7" fmla="*/ 15812 w 51448"/>
                  <a:gd name="connsiteY7" fmla="*/ 1746 h 100348"/>
                  <a:gd name="connsiteX8" fmla="*/ 15812 w 51448"/>
                  <a:gd name="connsiteY8" fmla="*/ 22043 h 100348"/>
                  <a:gd name="connsiteX9" fmla="*/ 16190 w 51448"/>
                  <a:gd name="connsiteY9" fmla="*/ 22043 h 100348"/>
                  <a:gd name="connsiteX10" fmla="*/ 26291 w 51448"/>
                  <a:gd name="connsiteY10" fmla="*/ 5900 h 100348"/>
                  <a:gd name="connsiteX11" fmla="*/ 41962 w 51448"/>
                  <a:gd name="connsiteY11" fmla="*/ 0 h 100348"/>
                  <a:gd name="connsiteX12" fmla="*/ 51402 w 51448"/>
                  <a:gd name="connsiteY12" fmla="*/ 1369 h 100348"/>
                  <a:gd name="connsiteX13" fmla="*/ 51402 w 51448"/>
                  <a:gd name="connsiteY13" fmla="*/ 17747 h 10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48" h="100348">
                    <a:moveTo>
                      <a:pt x="51449" y="17700"/>
                    </a:moveTo>
                    <a:cubicBezTo>
                      <a:pt x="48617" y="15576"/>
                      <a:pt x="44605" y="14538"/>
                      <a:pt x="39413" y="14538"/>
                    </a:cubicBezTo>
                    <a:cubicBezTo>
                      <a:pt x="32427" y="14538"/>
                      <a:pt x="26716" y="17842"/>
                      <a:pt x="22373" y="24403"/>
                    </a:cubicBezTo>
                    <a:cubicBezTo>
                      <a:pt x="18031" y="30964"/>
                      <a:pt x="15812" y="39554"/>
                      <a:pt x="15812" y="50080"/>
                    </a:cubicBezTo>
                    <a:lnTo>
                      <a:pt x="15812" y="100349"/>
                    </a:lnTo>
                    <a:lnTo>
                      <a:pt x="0" y="100349"/>
                    </a:lnTo>
                    <a:lnTo>
                      <a:pt x="0" y="1746"/>
                    </a:lnTo>
                    <a:lnTo>
                      <a:pt x="15812" y="1746"/>
                    </a:lnTo>
                    <a:lnTo>
                      <a:pt x="15812" y="22043"/>
                    </a:lnTo>
                    <a:lnTo>
                      <a:pt x="16190" y="22043"/>
                    </a:lnTo>
                    <a:cubicBezTo>
                      <a:pt x="18361" y="15246"/>
                      <a:pt x="21760" y="9865"/>
                      <a:pt x="26291" y="5900"/>
                    </a:cubicBezTo>
                    <a:cubicBezTo>
                      <a:pt x="30869" y="1935"/>
                      <a:pt x="36061" y="0"/>
                      <a:pt x="41962" y="0"/>
                    </a:cubicBezTo>
                    <a:cubicBezTo>
                      <a:pt x="46068" y="0"/>
                      <a:pt x="49231" y="472"/>
                      <a:pt x="51402" y="1369"/>
                    </a:cubicBezTo>
                    <a:lnTo>
                      <a:pt x="51402" y="17747"/>
                    </a:lnTo>
                    <a:close/>
                  </a:path>
                </a:pathLst>
              </a:custGeom>
              <a:solidFill>
                <a:srgbClr val="4C3B6C"/>
              </a:solidFill>
              <a:ln w="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0ED134A-888A-D5A6-D052-F2305B09A587}"/>
                  </a:ext>
                </a:extLst>
              </p:cNvPr>
              <p:cNvSpPr/>
              <p:nvPr/>
            </p:nvSpPr>
            <p:spPr>
              <a:xfrm>
                <a:off x="2264036" y="3731681"/>
                <a:ext cx="60558" cy="103369"/>
              </a:xfrm>
              <a:custGeom>
                <a:avLst/>
                <a:gdLst>
                  <a:gd name="connsiteX0" fmla="*/ 60559 w 60558"/>
                  <a:gd name="connsiteY0" fmla="*/ 74577 h 103369"/>
                  <a:gd name="connsiteX1" fmla="*/ 50694 w 60558"/>
                  <a:gd name="connsiteY1" fmla="*/ 95393 h 103369"/>
                  <a:gd name="connsiteX2" fmla="*/ 24450 w 60558"/>
                  <a:gd name="connsiteY2" fmla="*/ 103370 h 103369"/>
                  <a:gd name="connsiteX3" fmla="*/ 0 w 60558"/>
                  <a:gd name="connsiteY3" fmla="*/ 97423 h 103369"/>
                  <a:gd name="connsiteX4" fmla="*/ 0 w 60558"/>
                  <a:gd name="connsiteY4" fmla="*/ 80478 h 103369"/>
                  <a:gd name="connsiteX5" fmla="*/ 25630 w 60558"/>
                  <a:gd name="connsiteY5" fmla="*/ 89918 h 103369"/>
                  <a:gd name="connsiteX6" fmla="*/ 44416 w 60558"/>
                  <a:gd name="connsiteY6" fmla="*/ 76135 h 103369"/>
                  <a:gd name="connsiteX7" fmla="*/ 40782 w 60558"/>
                  <a:gd name="connsiteY7" fmla="*/ 67025 h 103369"/>
                  <a:gd name="connsiteX8" fmla="*/ 24120 w 60558"/>
                  <a:gd name="connsiteY8" fmla="*/ 57538 h 103369"/>
                  <a:gd name="connsiteX9" fmla="*/ 5617 w 60558"/>
                  <a:gd name="connsiteY9" fmla="*/ 45549 h 103369"/>
                  <a:gd name="connsiteX10" fmla="*/ 236 w 60558"/>
                  <a:gd name="connsiteY10" fmla="*/ 28557 h 103369"/>
                  <a:gd name="connsiteX11" fmla="*/ 10054 w 60558"/>
                  <a:gd name="connsiteY11" fmla="*/ 8166 h 103369"/>
                  <a:gd name="connsiteX12" fmla="*/ 34976 w 60558"/>
                  <a:gd name="connsiteY12" fmla="*/ 0 h 103369"/>
                  <a:gd name="connsiteX13" fmla="*/ 56075 w 60558"/>
                  <a:gd name="connsiteY13" fmla="*/ 4626 h 103369"/>
                  <a:gd name="connsiteX14" fmla="*/ 56075 w 60558"/>
                  <a:gd name="connsiteY14" fmla="*/ 20532 h 103369"/>
                  <a:gd name="connsiteX15" fmla="*/ 33748 w 60558"/>
                  <a:gd name="connsiteY15" fmla="*/ 13499 h 103369"/>
                  <a:gd name="connsiteX16" fmla="*/ 21193 w 60558"/>
                  <a:gd name="connsiteY16" fmla="*/ 17370 h 103369"/>
                  <a:gd name="connsiteX17" fmla="*/ 16426 w 60558"/>
                  <a:gd name="connsiteY17" fmla="*/ 27282 h 103369"/>
                  <a:gd name="connsiteX18" fmla="*/ 20060 w 60558"/>
                  <a:gd name="connsiteY18" fmla="*/ 37336 h 103369"/>
                  <a:gd name="connsiteX19" fmla="*/ 35165 w 60558"/>
                  <a:gd name="connsiteY19" fmla="*/ 45643 h 103369"/>
                  <a:gd name="connsiteX20" fmla="*/ 54895 w 60558"/>
                  <a:gd name="connsiteY20" fmla="*/ 58151 h 103369"/>
                  <a:gd name="connsiteX21" fmla="*/ 60559 w 60558"/>
                  <a:gd name="connsiteY21" fmla="*/ 74625 h 10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58" h="103369">
                    <a:moveTo>
                      <a:pt x="60559" y="74577"/>
                    </a:moveTo>
                    <a:cubicBezTo>
                      <a:pt x="60559" y="83121"/>
                      <a:pt x="57255" y="90059"/>
                      <a:pt x="50694" y="95393"/>
                    </a:cubicBezTo>
                    <a:cubicBezTo>
                      <a:pt x="44133" y="100727"/>
                      <a:pt x="35353" y="103370"/>
                      <a:pt x="24450" y="103370"/>
                    </a:cubicBezTo>
                    <a:cubicBezTo>
                      <a:pt x="15151" y="103370"/>
                      <a:pt x="6986" y="101388"/>
                      <a:pt x="0" y="97423"/>
                    </a:cubicBezTo>
                    <a:lnTo>
                      <a:pt x="0" y="80478"/>
                    </a:lnTo>
                    <a:cubicBezTo>
                      <a:pt x="7788" y="86755"/>
                      <a:pt x="16284" y="89918"/>
                      <a:pt x="25630" y="89918"/>
                    </a:cubicBezTo>
                    <a:cubicBezTo>
                      <a:pt x="38138" y="89918"/>
                      <a:pt x="44416" y="85339"/>
                      <a:pt x="44416" y="76135"/>
                    </a:cubicBezTo>
                    <a:cubicBezTo>
                      <a:pt x="44416" y="72406"/>
                      <a:pt x="43189" y="69385"/>
                      <a:pt x="40782" y="67025"/>
                    </a:cubicBezTo>
                    <a:cubicBezTo>
                      <a:pt x="38327" y="64665"/>
                      <a:pt x="32805" y="61503"/>
                      <a:pt x="24120" y="57538"/>
                    </a:cubicBezTo>
                    <a:cubicBezTo>
                      <a:pt x="15388" y="53809"/>
                      <a:pt x="9204" y="49844"/>
                      <a:pt x="5617" y="45549"/>
                    </a:cubicBezTo>
                    <a:cubicBezTo>
                      <a:pt x="2030" y="41301"/>
                      <a:pt x="236" y="35637"/>
                      <a:pt x="236" y="28557"/>
                    </a:cubicBezTo>
                    <a:cubicBezTo>
                      <a:pt x="236" y="20391"/>
                      <a:pt x="3493" y="13594"/>
                      <a:pt x="10054" y="8166"/>
                    </a:cubicBezTo>
                    <a:cubicBezTo>
                      <a:pt x="16615" y="2737"/>
                      <a:pt x="24922" y="0"/>
                      <a:pt x="34976" y="0"/>
                    </a:cubicBezTo>
                    <a:cubicBezTo>
                      <a:pt x="42764" y="0"/>
                      <a:pt x="49750" y="1557"/>
                      <a:pt x="56075" y="4626"/>
                    </a:cubicBezTo>
                    <a:lnTo>
                      <a:pt x="56075" y="20532"/>
                    </a:lnTo>
                    <a:cubicBezTo>
                      <a:pt x="49655" y="15859"/>
                      <a:pt x="42198" y="13499"/>
                      <a:pt x="33748" y="13499"/>
                    </a:cubicBezTo>
                    <a:cubicBezTo>
                      <a:pt x="28557" y="13499"/>
                      <a:pt x="24356" y="14774"/>
                      <a:pt x="21193" y="17370"/>
                    </a:cubicBezTo>
                    <a:cubicBezTo>
                      <a:pt x="18031" y="19919"/>
                      <a:pt x="16426" y="23223"/>
                      <a:pt x="16426" y="27282"/>
                    </a:cubicBezTo>
                    <a:cubicBezTo>
                      <a:pt x="16426" y="31624"/>
                      <a:pt x="17653" y="34976"/>
                      <a:pt x="20060" y="37336"/>
                    </a:cubicBezTo>
                    <a:cubicBezTo>
                      <a:pt x="22515" y="39696"/>
                      <a:pt x="27518" y="42434"/>
                      <a:pt x="35165" y="45643"/>
                    </a:cubicBezTo>
                    <a:cubicBezTo>
                      <a:pt x="44558" y="49608"/>
                      <a:pt x="51118" y="53809"/>
                      <a:pt x="54895" y="58151"/>
                    </a:cubicBezTo>
                    <a:cubicBezTo>
                      <a:pt x="58671" y="62494"/>
                      <a:pt x="60559" y="68016"/>
                      <a:pt x="60559" y="74625"/>
                    </a:cubicBezTo>
                    <a:close/>
                  </a:path>
                </a:pathLst>
              </a:custGeom>
              <a:solidFill>
                <a:srgbClr val="4C3B6C"/>
              </a:solidFill>
              <a:ln w="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E62B743-14B6-1F8B-4DE1-A741697164B8}"/>
                  </a:ext>
                </a:extLst>
              </p:cNvPr>
              <p:cNvSpPr/>
              <p:nvPr/>
            </p:nvSpPr>
            <p:spPr>
              <a:xfrm>
                <a:off x="2347676" y="3686651"/>
                <a:ext cx="81846" cy="145992"/>
              </a:xfrm>
              <a:custGeom>
                <a:avLst/>
                <a:gdLst>
                  <a:gd name="connsiteX0" fmla="*/ 81847 w 81846"/>
                  <a:gd name="connsiteY0" fmla="*/ 145992 h 145992"/>
                  <a:gd name="connsiteX1" fmla="*/ 66034 w 81846"/>
                  <a:gd name="connsiteY1" fmla="*/ 145992 h 145992"/>
                  <a:gd name="connsiteX2" fmla="*/ 66034 w 81846"/>
                  <a:gd name="connsiteY2" fmla="*/ 89163 h 145992"/>
                  <a:gd name="connsiteX3" fmla="*/ 43094 w 81846"/>
                  <a:gd name="connsiteY3" fmla="*/ 58435 h 145992"/>
                  <a:gd name="connsiteX4" fmla="*/ 23506 w 81846"/>
                  <a:gd name="connsiteY4" fmla="*/ 67450 h 145992"/>
                  <a:gd name="connsiteX5" fmla="*/ 15765 w 81846"/>
                  <a:gd name="connsiteY5" fmla="*/ 90107 h 145992"/>
                  <a:gd name="connsiteX6" fmla="*/ 15765 w 81846"/>
                  <a:gd name="connsiteY6" fmla="*/ 145945 h 145992"/>
                  <a:gd name="connsiteX7" fmla="*/ 0 w 81846"/>
                  <a:gd name="connsiteY7" fmla="*/ 145945 h 145992"/>
                  <a:gd name="connsiteX8" fmla="*/ 0 w 81846"/>
                  <a:gd name="connsiteY8" fmla="*/ 0 h 145992"/>
                  <a:gd name="connsiteX9" fmla="*/ 15765 w 81846"/>
                  <a:gd name="connsiteY9" fmla="*/ 0 h 145992"/>
                  <a:gd name="connsiteX10" fmla="*/ 15765 w 81846"/>
                  <a:gd name="connsiteY10" fmla="*/ 63721 h 145992"/>
                  <a:gd name="connsiteX11" fmla="*/ 16143 w 81846"/>
                  <a:gd name="connsiteY11" fmla="*/ 63721 h 145992"/>
                  <a:gd name="connsiteX12" fmla="*/ 48475 w 81846"/>
                  <a:gd name="connsiteY12" fmla="*/ 44935 h 145992"/>
                  <a:gd name="connsiteX13" fmla="*/ 81799 w 81846"/>
                  <a:gd name="connsiteY13" fmla="*/ 85198 h 145992"/>
                  <a:gd name="connsiteX14" fmla="*/ 81799 w 81846"/>
                  <a:gd name="connsiteY14" fmla="*/ 145945 h 1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846" h="145992">
                    <a:moveTo>
                      <a:pt x="81847" y="145992"/>
                    </a:moveTo>
                    <a:lnTo>
                      <a:pt x="66034" y="145992"/>
                    </a:lnTo>
                    <a:lnTo>
                      <a:pt x="66034" y="89163"/>
                    </a:lnTo>
                    <a:cubicBezTo>
                      <a:pt x="66034" y="68677"/>
                      <a:pt x="58388" y="58435"/>
                      <a:pt x="43094" y="58435"/>
                    </a:cubicBezTo>
                    <a:cubicBezTo>
                      <a:pt x="35212" y="58435"/>
                      <a:pt x="28651" y="61456"/>
                      <a:pt x="23506" y="67450"/>
                    </a:cubicBezTo>
                    <a:cubicBezTo>
                      <a:pt x="18361" y="73445"/>
                      <a:pt x="15765" y="80997"/>
                      <a:pt x="15765" y="90107"/>
                    </a:cubicBezTo>
                    <a:lnTo>
                      <a:pt x="15765" y="145945"/>
                    </a:lnTo>
                    <a:lnTo>
                      <a:pt x="0" y="145945"/>
                    </a:lnTo>
                    <a:lnTo>
                      <a:pt x="0" y="0"/>
                    </a:lnTo>
                    <a:lnTo>
                      <a:pt x="15765" y="0"/>
                    </a:lnTo>
                    <a:lnTo>
                      <a:pt x="15765" y="63721"/>
                    </a:lnTo>
                    <a:lnTo>
                      <a:pt x="16143" y="63721"/>
                    </a:lnTo>
                    <a:cubicBezTo>
                      <a:pt x="23742" y="51213"/>
                      <a:pt x="34504" y="44935"/>
                      <a:pt x="48475" y="44935"/>
                    </a:cubicBezTo>
                    <a:cubicBezTo>
                      <a:pt x="70707" y="44935"/>
                      <a:pt x="81799" y="58340"/>
                      <a:pt x="81799" y="85198"/>
                    </a:cubicBezTo>
                    <a:lnTo>
                      <a:pt x="81799" y="145945"/>
                    </a:lnTo>
                    <a:close/>
                  </a:path>
                </a:pathLst>
              </a:custGeom>
              <a:solidFill>
                <a:srgbClr val="4C3B6C"/>
              </a:solidFill>
              <a:ln w="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F8F6A9D-4DB0-1082-1DB5-C78C2B9774E4}"/>
                  </a:ext>
                </a:extLst>
              </p:cNvPr>
              <p:cNvSpPr/>
              <p:nvPr/>
            </p:nvSpPr>
            <p:spPr>
              <a:xfrm>
                <a:off x="2457088" y="3688492"/>
                <a:ext cx="20674" cy="144151"/>
              </a:xfrm>
              <a:custGeom>
                <a:avLst/>
                <a:gdLst>
                  <a:gd name="connsiteX0" fmla="*/ 20674 w 20674"/>
                  <a:gd name="connsiteY0" fmla="*/ 10195 h 144151"/>
                  <a:gd name="connsiteX1" fmla="*/ 17606 w 20674"/>
                  <a:gd name="connsiteY1" fmla="*/ 17559 h 144151"/>
                  <a:gd name="connsiteX2" fmla="*/ 10290 w 20674"/>
                  <a:gd name="connsiteY2" fmla="*/ 20485 h 144151"/>
                  <a:gd name="connsiteX3" fmla="*/ 2974 w 20674"/>
                  <a:gd name="connsiteY3" fmla="*/ 17653 h 144151"/>
                  <a:gd name="connsiteX4" fmla="*/ 0 w 20674"/>
                  <a:gd name="connsiteY4" fmla="*/ 10195 h 144151"/>
                  <a:gd name="connsiteX5" fmla="*/ 2926 w 20674"/>
                  <a:gd name="connsiteY5" fmla="*/ 3021 h 144151"/>
                  <a:gd name="connsiteX6" fmla="*/ 10290 w 20674"/>
                  <a:gd name="connsiteY6" fmla="*/ 0 h 144151"/>
                  <a:gd name="connsiteX7" fmla="*/ 17700 w 20674"/>
                  <a:gd name="connsiteY7" fmla="*/ 2974 h 144151"/>
                  <a:gd name="connsiteX8" fmla="*/ 20674 w 20674"/>
                  <a:gd name="connsiteY8" fmla="*/ 10195 h 144151"/>
                  <a:gd name="connsiteX9" fmla="*/ 17984 w 20674"/>
                  <a:gd name="connsiteY9" fmla="*/ 144152 h 144151"/>
                  <a:gd name="connsiteX10" fmla="*/ 2171 w 20674"/>
                  <a:gd name="connsiteY10" fmla="*/ 144152 h 144151"/>
                  <a:gd name="connsiteX11" fmla="*/ 2171 w 20674"/>
                  <a:gd name="connsiteY11" fmla="*/ 45549 h 144151"/>
                  <a:gd name="connsiteX12" fmla="*/ 17984 w 20674"/>
                  <a:gd name="connsiteY12" fmla="*/ 45549 h 144151"/>
                  <a:gd name="connsiteX13" fmla="*/ 17984 w 20674"/>
                  <a:gd name="connsiteY13" fmla="*/ 144152 h 14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4" h="144151">
                    <a:moveTo>
                      <a:pt x="20674" y="10195"/>
                    </a:moveTo>
                    <a:cubicBezTo>
                      <a:pt x="20674" y="13169"/>
                      <a:pt x="19636" y="15623"/>
                      <a:pt x="17606" y="17559"/>
                    </a:cubicBezTo>
                    <a:cubicBezTo>
                      <a:pt x="15529" y="19541"/>
                      <a:pt x="13122" y="20485"/>
                      <a:pt x="10290" y="20485"/>
                    </a:cubicBezTo>
                    <a:cubicBezTo>
                      <a:pt x="7458" y="20485"/>
                      <a:pt x="4956" y="19541"/>
                      <a:pt x="2974" y="17653"/>
                    </a:cubicBezTo>
                    <a:cubicBezTo>
                      <a:pt x="991" y="15765"/>
                      <a:pt x="0" y="13263"/>
                      <a:pt x="0" y="10195"/>
                    </a:cubicBezTo>
                    <a:cubicBezTo>
                      <a:pt x="0" y="7458"/>
                      <a:pt x="991" y="5051"/>
                      <a:pt x="2926" y="3021"/>
                    </a:cubicBezTo>
                    <a:cubicBezTo>
                      <a:pt x="4909" y="991"/>
                      <a:pt x="7316" y="0"/>
                      <a:pt x="10290" y="0"/>
                    </a:cubicBezTo>
                    <a:cubicBezTo>
                      <a:pt x="13263" y="0"/>
                      <a:pt x="15718" y="991"/>
                      <a:pt x="17700" y="2974"/>
                    </a:cubicBezTo>
                    <a:cubicBezTo>
                      <a:pt x="19683" y="4956"/>
                      <a:pt x="20674" y="7363"/>
                      <a:pt x="20674" y="10195"/>
                    </a:cubicBezTo>
                    <a:close/>
                    <a:moveTo>
                      <a:pt x="17984" y="144152"/>
                    </a:moveTo>
                    <a:lnTo>
                      <a:pt x="2171" y="144152"/>
                    </a:lnTo>
                    <a:lnTo>
                      <a:pt x="2171" y="45549"/>
                    </a:lnTo>
                    <a:lnTo>
                      <a:pt x="17984" y="45549"/>
                    </a:lnTo>
                    <a:lnTo>
                      <a:pt x="17984" y="144152"/>
                    </a:lnTo>
                    <a:close/>
                  </a:path>
                </a:pathLst>
              </a:custGeom>
              <a:solidFill>
                <a:srgbClr val="4C3B6C"/>
              </a:solidFill>
              <a:ln w="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4F42CD7-A01C-8DB0-597D-5BDBA749B5E8}"/>
                  </a:ext>
                </a:extLst>
              </p:cNvPr>
              <p:cNvSpPr/>
              <p:nvPr/>
            </p:nvSpPr>
            <p:spPr>
              <a:xfrm>
                <a:off x="2507026" y="3731586"/>
                <a:ext cx="90720" cy="146370"/>
              </a:xfrm>
              <a:custGeom>
                <a:avLst/>
                <a:gdLst>
                  <a:gd name="connsiteX0" fmla="*/ 90720 w 90720"/>
                  <a:gd name="connsiteY0" fmla="*/ 48759 h 146370"/>
                  <a:gd name="connsiteX1" fmla="*/ 78495 w 90720"/>
                  <a:gd name="connsiteY1" fmla="*/ 88596 h 146370"/>
                  <a:gd name="connsiteX2" fmla="*/ 45738 w 90720"/>
                  <a:gd name="connsiteY2" fmla="*/ 103417 h 146370"/>
                  <a:gd name="connsiteX3" fmla="*/ 16190 w 90720"/>
                  <a:gd name="connsiteY3" fmla="*/ 86850 h 146370"/>
                  <a:gd name="connsiteX4" fmla="*/ 15812 w 90720"/>
                  <a:gd name="connsiteY4" fmla="*/ 86850 h 146370"/>
                  <a:gd name="connsiteX5" fmla="*/ 15812 w 90720"/>
                  <a:gd name="connsiteY5" fmla="*/ 146370 h 146370"/>
                  <a:gd name="connsiteX6" fmla="*/ 0 w 90720"/>
                  <a:gd name="connsiteY6" fmla="*/ 146370 h 146370"/>
                  <a:gd name="connsiteX7" fmla="*/ 0 w 90720"/>
                  <a:gd name="connsiteY7" fmla="*/ 2407 h 146370"/>
                  <a:gd name="connsiteX8" fmla="*/ 15812 w 90720"/>
                  <a:gd name="connsiteY8" fmla="*/ 2407 h 146370"/>
                  <a:gd name="connsiteX9" fmla="*/ 15812 w 90720"/>
                  <a:gd name="connsiteY9" fmla="*/ 19730 h 146370"/>
                  <a:gd name="connsiteX10" fmla="*/ 16190 w 90720"/>
                  <a:gd name="connsiteY10" fmla="*/ 19730 h 146370"/>
                  <a:gd name="connsiteX11" fmla="*/ 50269 w 90720"/>
                  <a:gd name="connsiteY11" fmla="*/ 0 h 146370"/>
                  <a:gd name="connsiteX12" fmla="*/ 79722 w 90720"/>
                  <a:gd name="connsiteY12" fmla="*/ 13075 h 146370"/>
                  <a:gd name="connsiteX13" fmla="*/ 90720 w 90720"/>
                  <a:gd name="connsiteY13" fmla="*/ 48711 h 146370"/>
                  <a:gd name="connsiteX14" fmla="*/ 74530 w 90720"/>
                  <a:gd name="connsiteY14" fmla="*/ 48570 h 146370"/>
                  <a:gd name="connsiteX15" fmla="*/ 67025 w 90720"/>
                  <a:gd name="connsiteY15" fmla="*/ 23034 h 146370"/>
                  <a:gd name="connsiteX16" fmla="*/ 46304 w 90720"/>
                  <a:gd name="connsiteY16" fmla="*/ 13499 h 146370"/>
                  <a:gd name="connsiteX17" fmla="*/ 24261 w 90720"/>
                  <a:gd name="connsiteY17" fmla="*/ 22940 h 146370"/>
                  <a:gd name="connsiteX18" fmla="*/ 15812 w 90720"/>
                  <a:gd name="connsiteY18" fmla="*/ 47012 h 146370"/>
                  <a:gd name="connsiteX19" fmla="*/ 15812 w 90720"/>
                  <a:gd name="connsiteY19" fmla="*/ 60795 h 146370"/>
                  <a:gd name="connsiteX20" fmla="*/ 23931 w 90720"/>
                  <a:gd name="connsiteY20" fmla="*/ 81610 h 146370"/>
                  <a:gd name="connsiteX21" fmla="*/ 43991 w 90720"/>
                  <a:gd name="connsiteY21" fmla="*/ 89965 h 146370"/>
                  <a:gd name="connsiteX22" fmla="*/ 66364 w 90720"/>
                  <a:gd name="connsiteY22" fmla="*/ 78967 h 146370"/>
                  <a:gd name="connsiteX23" fmla="*/ 74483 w 90720"/>
                  <a:gd name="connsiteY23" fmla="*/ 48522 h 1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720" h="146370">
                    <a:moveTo>
                      <a:pt x="90720" y="48759"/>
                    </a:moveTo>
                    <a:cubicBezTo>
                      <a:pt x="90720" y="65468"/>
                      <a:pt x="86661" y="78731"/>
                      <a:pt x="78495" y="88596"/>
                    </a:cubicBezTo>
                    <a:cubicBezTo>
                      <a:pt x="70330" y="98461"/>
                      <a:pt x="59426" y="103417"/>
                      <a:pt x="45738" y="103417"/>
                    </a:cubicBezTo>
                    <a:cubicBezTo>
                      <a:pt x="32757" y="103417"/>
                      <a:pt x="22940" y="97895"/>
                      <a:pt x="16190" y="86850"/>
                    </a:cubicBezTo>
                    <a:lnTo>
                      <a:pt x="15812" y="86850"/>
                    </a:lnTo>
                    <a:lnTo>
                      <a:pt x="15812" y="146370"/>
                    </a:lnTo>
                    <a:lnTo>
                      <a:pt x="0" y="146370"/>
                    </a:lnTo>
                    <a:lnTo>
                      <a:pt x="0" y="2407"/>
                    </a:lnTo>
                    <a:lnTo>
                      <a:pt x="15812" y="2407"/>
                    </a:lnTo>
                    <a:lnTo>
                      <a:pt x="15812" y="19730"/>
                    </a:lnTo>
                    <a:lnTo>
                      <a:pt x="16190" y="19730"/>
                    </a:lnTo>
                    <a:cubicBezTo>
                      <a:pt x="23931" y="6561"/>
                      <a:pt x="35306" y="0"/>
                      <a:pt x="50269" y="0"/>
                    </a:cubicBezTo>
                    <a:cubicBezTo>
                      <a:pt x="62588" y="0"/>
                      <a:pt x="72406" y="4342"/>
                      <a:pt x="79722" y="13075"/>
                    </a:cubicBezTo>
                    <a:cubicBezTo>
                      <a:pt x="87039" y="21807"/>
                      <a:pt x="90720" y="33702"/>
                      <a:pt x="90720" y="48711"/>
                    </a:cubicBezTo>
                    <a:close/>
                    <a:moveTo>
                      <a:pt x="74530" y="48570"/>
                    </a:moveTo>
                    <a:cubicBezTo>
                      <a:pt x="74530" y="37902"/>
                      <a:pt x="72029" y="29406"/>
                      <a:pt x="67025" y="23034"/>
                    </a:cubicBezTo>
                    <a:cubicBezTo>
                      <a:pt x="62022" y="16662"/>
                      <a:pt x="55131" y="13499"/>
                      <a:pt x="46304" y="13499"/>
                    </a:cubicBezTo>
                    <a:cubicBezTo>
                      <a:pt x="37478" y="13499"/>
                      <a:pt x="29878" y="16662"/>
                      <a:pt x="24261" y="22940"/>
                    </a:cubicBezTo>
                    <a:cubicBezTo>
                      <a:pt x="18644" y="29217"/>
                      <a:pt x="15812" y="37242"/>
                      <a:pt x="15812" y="47012"/>
                    </a:cubicBezTo>
                    <a:lnTo>
                      <a:pt x="15812" y="60795"/>
                    </a:lnTo>
                    <a:cubicBezTo>
                      <a:pt x="15812" y="69055"/>
                      <a:pt x="18503" y="75993"/>
                      <a:pt x="23931" y="81610"/>
                    </a:cubicBezTo>
                    <a:cubicBezTo>
                      <a:pt x="29359" y="87180"/>
                      <a:pt x="36062" y="89965"/>
                      <a:pt x="43991" y="89965"/>
                    </a:cubicBezTo>
                    <a:cubicBezTo>
                      <a:pt x="53479" y="89965"/>
                      <a:pt x="60937" y="86283"/>
                      <a:pt x="66364" y="78967"/>
                    </a:cubicBezTo>
                    <a:cubicBezTo>
                      <a:pt x="71793" y="71651"/>
                      <a:pt x="74483" y="61503"/>
                      <a:pt x="74483" y="48522"/>
                    </a:cubicBezTo>
                    <a:close/>
                  </a:path>
                </a:pathLst>
              </a:custGeom>
              <a:solidFill>
                <a:srgbClr val="4C3B6C"/>
              </a:solidFill>
              <a:ln w="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CB36079-1C8B-868B-2283-8B17ACD6F3C5}"/>
                  </a:ext>
                </a:extLst>
              </p:cNvPr>
              <p:cNvSpPr/>
              <p:nvPr/>
            </p:nvSpPr>
            <p:spPr>
              <a:xfrm>
                <a:off x="2654576" y="3734041"/>
                <a:ext cx="137732" cy="98602"/>
              </a:xfrm>
              <a:custGeom>
                <a:avLst/>
                <a:gdLst>
                  <a:gd name="connsiteX0" fmla="*/ 137732 w 137732"/>
                  <a:gd name="connsiteY0" fmla="*/ 0 h 98602"/>
                  <a:gd name="connsiteX1" fmla="*/ 108184 w 137732"/>
                  <a:gd name="connsiteY1" fmla="*/ 98603 h 98602"/>
                  <a:gd name="connsiteX2" fmla="*/ 91806 w 137732"/>
                  <a:gd name="connsiteY2" fmla="*/ 98603 h 98602"/>
                  <a:gd name="connsiteX3" fmla="*/ 71510 w 137732"/>
                  <a:gd name="connsiteY3" fmla="*/ 28037 h 98602"/>
                  <a:gd name="connsiteX4" fmla="*/ 69952 w 137732"/>
                  <a:gd name="connsiteY4" fmla="*/ 18975 h 98602"/>
                  <a:gd name="connsiteX5" fmla="*/ 69574 w 137732"/>
                  <a:gd name="connsiteY5" fmla="*/ 18975 h 98602"/>
                  <a:gd name="connsiteX6" fmla="*/ 67545 w 137732"/>
                  <a:gd name="connsiteY6" fmla="*/ 27848 h 98602"/>
                  <a:gd name="connsiteX7" fmla="*/ 45502 w 137732"/>
                  <a:gd name="connsiteY7" fmla="*/ 98603 h 98602"/>
                  <a:gd name="connsiteX8" fmla="*/ 29737 w 137732"/>
                  <a:gd name="connsiteY8" fmla="*/ 98603 h 98602"/>
                  <a:gd name="connsiteX9" fmla="*/ 0 w 137732"/>
                  <a:gd name="connsiteY9" fmla="*/ 0 h 98602"/>
                  <a:gd name="connsiteX10" fmla="*/ 16568 w 137732"/>
                  <a:gd name="connsiteY10" fmla="*/ 0 h 98602"/>
                  <a:gd name="connsiteX11" fmla="*/ 36864 w 137732"/>
                  <a:gd name="connsiteY11" fmla="*/ 74152 h 98602"/>
                  <a:gd name="connsiteX12" fmla="*/ 38233 w 137732"/>
                  <a:gd name="connsiteY12" fmla="*/ 83026 h 98602"/>
                  <a:gd name="connsiteX13" fmla="*/ 38988 w 137732"/>
                  <a:gd name="connsiteY13" fmla="*/ 83026 h 98602"/>
                  <a:gd name="connsiteX14" fmla="*/ 40829 w 137732"/>
                  <a:gd name="connsiteY14" fmla="*/ 73964 h 98602"/>
                  <a:gd name="connsiteX15" fmla="*/ 63438 w 137732"/>
                  <a:gd name="connsiteY15" fmla="*/ 0 h 98602"/>
                  <a:gd name="connsiteX16" fmla="*/ 77882 w 137732"/>
                  <a:gd name="connsiteY16" fmla="*/ 0 h 98602"/>
                  <a:gd name="connsiteX17" fmla="*/ 98367 w 137732"/>
                  <a:gd name="connsiteY17" fmla="*/ 74341 h 98602"/>
                  <a:gd name="connsiteX18" fmla="*/ 99736 w 137732"/>
                  <a:gd name="connsiteY18" fmla="*/ 83215 h 98602"/>
                  <a:gd name="connsiteX19" fmla="*/ 100491 w 137732"/>
                  <a:gd name="connsiteY19" fmla="*/ 83215 h 98602"/>
                  <a:gd name="connsiteX20" fmla="*/ 102048 w 137732"/>
                  <a:gd name="connsiteY20" fmla="*/ 74341 h 98602"/>
                  <a:gd name="connsiteX21" fmla="*/ 122156 w 137732"/>
                  <a:gd name="connsiteY21" fmla="*/ 0 h 98602"/>
                  <a:gd name="connsiteX22" fmla="*/ 137732 w 137732"/>
                  <a:gd name="connsiteY22" fmla="*/ 0 h 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732" h="98602">
                    <a:moveTo>
                      <a:pt x="137732" y="0"/>
                    </a:moveTo>
                    <a:lnTo>
                      <a:pt x="108184" y="98603"/>
                    </a:lnTo>
                    <a:lnTo>
                      <a:pt x="91806" y="98603"/>
                    </a:lnTo>
                    <a:lnTo>
                      <a:pt x="71510" y="28037"/>
                    </a:lnTo>
                    <a:cubicBezTo>
                      <a:pt x="70801" y="25583"/>
                      <a:pt x="70282" y="22562"/>
                      <a:pt x="69952" y="18975"/>
                    </a:cubicBezTo>
                    <a:lnTo>
                      <a:pt x="69574" y="18975"/>
                    </a:lnTo>
                    <a:cubicBezTo>
                      <a:pt x="69385" y="21240"/>
                      <a:pt x="68725" y="24167"/>
                      <a:pt x="67545" y="27848"/>
                    </a:cubicBezTo>
                    <a:lnTo>
                      <a:pt x="45502" y="98603"/>
                    </a:lnTo>
                    <a:lnTo>
                      <a:pt x="29737" y="98603"/>
                    </a:lnTo>
                    <a:lnTo>
                      <a:pt x="0" y="0"/>
                    </a:lnTo>
                    <a:lnTo>
                      <a:pt x="16568" y="0"/>
                    </a:lnTo>
                    <a:lnTo>
                      <a:pt x="36864" y="74152"/>
                    </a:lnTo>
                    <a:cubicBezTo>
                      <a:pt x="37525" y="76702"/>
                      <a:pt x="37949" y="79675"/>
                      <a:pt x="38233" y="83026"/>
                    </a:cubicBezTo>
                    <a:lnTo>
                      <a:pt x="38988" y="83026"/>
                    </a:lnTo>
                    <a:cubicBezTo>
                      <a:pt x="39129" y="80572"/>
                      <a:pt x="39743" y="77551"/>
                      <a:pt x="40829" y="73964"/>
                    </a:cubicBezTo>
                    <a:lnTo>
                      <a:pt x="63438" y="0"/>
                    </a:lnTo>
                    <a:lnTo>
                      <a:pt x="77882" y="0"/>
                    </a:lnTo>
                    <a:lnTo>
                      <a:pt x="98367" y="74341"/>
                    </a:lnTo>
                    <a:cubicBezTo>
                      <a:pt x="99027" y="76843"/>
                      <a:pt x="99452" y="79817"/>
                      <a:pt x="99736" y="83215"/>
                    </a:cubicBezTo>
                    <a:lnTo>
                      <a:pt x="100491" y="83215"/>
                    </a:lnTo>
                    <a:cubicBezTo>
                      <a:pt x="100632" y="80147"/>
                      <a:pt x="101152" y="77173"/>
                      <a:pt x="102048" y="74341"/>
                    </a:cubicBezTo>
                    <a:lnTo>
                      <a:pt x="122156" y="0"/>
                    </a:lnTo>
                    <a:lnTo>
                      <a:pt x="137732" y="0"/>
                    </a:lnTo>
                    <a:close/>
                  </a:path>
                </a:pathLst>
              </a:custGeom>
              <a:solidFill>
                <a:srgbClr val="4C3B6C"/>
              </a:solidFill>
              <a:ln w="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D7A948E-8348-4CBE-7ACB-78D42C49A49C}"/>
                  </a:ext>
                </a:extLst>
              </p:cNvPr>
              <p:cNvSpPr/>
              <p:nvPr/>
            </p:nvSpPr>
            <p:spPr>
              <a:xfrm>
                <a:off x="2808498" y="3688492"/>
                <a:ext cx="20674" cy="144151"/>
              </a:xfrm>
              <a:custGeom>
                <a:avLst/>
                <a:gdLst>
                  <a:gd name="connsiteX0" fmla="*/ 20674 w 20674"/>
                  <a:gd name="connsiteY0" fmla="*/ 10195 h 144151"/>
                  <a:gd name="connsiteX1" fmla="*/ 17606 w 20674"/>
                  <a:gd name="connsiteY1" fmla="*/ 17559 h 144151"/>
                  <a:gd name="connsiteX2" fmla="*/ 10290 w 20674"/>
                  <a:gd name="connsiteY2" fmla="*/ 20485 h 144151"/>
                  <a:gd name="connsiteX3" fmla="*/ 2974 w 20674"/>
                  <a:gd name="connsiteY3" fmla="*/ 17653 h 144151"/>
                  <a:gd name="connsiteX4" fmla="*/ 0 w 20674"/>
                  <a:gd name="connsiteY4" fmla="*/ 10195 h 144151"/>
                  <a:gd name="connsiteX5" fmla="*/ 2926 w 20674"/>
                  <a:gd name="connsiteY5" fmla="*/ 3021 h 144151"/>
                  <a:gd name="connsiteX6" fmla="*/ 10290 w 20674"/>
                  <a:gd name="connsiteY6" fmla="*/ 0 h 144151"/>
                  <a:gd name="connsiteX7" fmla="*/ 17700 w 20674"/>
                  <a:gd name="connsiteY7" fmla="*/ 2974 h 144151"/>
                  <a:gd name="connsiteX8" fmla="*/ 20674 w 20674"/>
                  <a:gd name="connsiteY8" fmla="*/ 10195 h 144151"/>
                  <a:gd name="connsiteX9" fmla="*/ 17984 w 20674"/>
                  <a:gd name="connsiteY9" fmla="*/ 144152 h 144151"/>
                  <a:gd name="connsiteX10" fmla="*/ 2171 w 20674"/>
                  <a:gd name="connsiteY10" fmla="*/ 144152 h 144151"/>
                  <a:gd name="connsiteX11" fmla="*/ 2171 w 20674"/>
                  <a:gd name="connsiteY11" fmla="*/ 45549 h 144151"/>
                  <a:gd name="connsiteX12" fmla="*/ 17984 w 20674"/>
                  <a:gd name="connsiteY12" fmla="*/ 45549 h 144151"/>
                  <a:gd name="connsiteX13" fmla="*/ 17984 w 20674"/>
                  <a:gd name="connsiteY13" fmla="*/ 144152 h 14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4" h="144151">
                    <a:moveTo>
                      <a:pt x="20674" y="10195"/>
                    </a:moveTo>
                    <a:cubicBezTo>
                      <a:pt x="20674" y="13169"/>
                      <a:pt x="19636" y="15623"/>
                      <a:pt x="17606" y="17559"/>
                    </a:cubicBezTo>
                    <a:cubicBezTo>
                      <a:pt x="15529" y="19541"/>
                      <a:pt x="13122" y="20485"/>
                      <a:pt x="10290" y="20485"/>
                    </a:cubicBezTo>
                    <a:cubicBezTo>
                      <a:pt x="7458" y="20485"/>
                      <a:pt x="4956" y="19541"/>
                      <a:pt x="2974" y="17653"/>
                    </a:cubicBezTo>
                    <a:cubicBezTo>
                      <a:pt x="991" y="15765"/>
                      <a:pt x="0" y="13263"/>
                      <a:pt x="0" y="10195"/>
                    </a:cubicBezTo>
                    <a:cubicBezTo>
                      <a:pt x="0" y="7458"/>
                      <a:pt x="991" y="5051"/>
                      <a:pt x="2926" y="3021"/>
                    </a:cubicBezTo>
                    <a:cubicBezTo>
                      <a:pt x="4909" y="991"/>
                      <a:pt x="7316" y="0"/>
                      <a:pt x="10290" y="0"/>
                    </a:cubicBezTo>
                    <a:cubicBezTo>
                      <a:pt x="13263" y="0"/>
                      <a:pt x="15718" y="991"/>
                      <a:pt x="17700" y="2974"/>
                    </a:cubicBezTo>
                    <a:cubicBezTo>
                      <a:pt x="19683" y="4956"/>
                      <a:pt x="20674" y="7363"/>
                      <a:pt x="20674" y="10195"/>
                    </a:cubicBezTo>
                    <a:close/>
                    <a:moveTo>
                      <a:pt x="17984" y="144152"/>
                    </a:moveTo>
                    <a:lnTo>
                      <a:pt x="2171" y="144152"/>
                    </a:lnTo>
                    <a:lnTo>
                      <a:pt x="2171" y="45549"/>
                    </a:lnTo>
                    <a:lnTo>
                      <a:pt x="17984" y="45549"/>
                    </a:lnTo>
                    <a:lnTo>
                      <a:pt x="17984" y="144152"/>
                    </a:lnTo>
                    <a:close/>
                  </a:path>
                </a:pathLst>
              </a:custGeom>
              <a:solidFill>
                <a:srgbClr val="4C3B6C"/>
              </a:solidFill>
              <a:ln w="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7D11EA9-C82F-9FB3-3ED4-2B9B746C9C90}"/>
                  </a:ext>
                </a:extLst>
              </p:cNvPr>
              <p:cNvSpPr/>
              <p:nvPr/>
            </p:nvSpPr>
            <p:spPr>
              <a:xfrm>
                <a:off x="2846637" y="3704823"/>
                <a:ext cx="57585" cy="129991"/>
              </a:xfrm>
              <a:custGeom>
                <a:avLst/>
                <a:gdLst>
                  <a:gd name="connsiteX0" fmla="*/ 57585 w 57585"/>
                  <a:gd name="connsiteY0" fmla="*/ 126829 h 129991"/>
                  <a:gd name="connsiteX1" fmla="*/ 42764 w 57585"/>
                  <a:gd name="connsiteY1" fmla="*/ 129991 h 129991"/>
                  <a:gd name="connsiteX2" fmla="*/ 16945 w 57585"/>
                  <a:gd name="connsiteY2" fmla="*/ 100916 h 129991"/>
                  <a:gd name="connsiteX3" fmla="*/ 16945 w 57585"/>
                  <a:gd name="connsiteY3" fmla="*/ 42575 h 129991"/>
                  <a:gd name="connsiteX4" fmla="*/ 0 w 57585"/>
                  <a:gd name="connsiteY4" fmla="*/ 42575 h 129991"/>
                  <a:gd name="connsiteX5" fmla="*/ 0 w 57585"/>
                  <a:gd name="connsiteY5" fmla="*/ 29170 h 129991"/>
                  <a:gd name="connsiteX6" fmla="*/ 16945 w 57585"/>
                  <a:gd name="connsiteY6" fmla="*/ 29170 h 129991"/>
                  <a:gd name="connsiteX7" fmla="*/ 16945 w 57585"/>
                  <a:gd name="connsiteY7" fmla="*/ 5097 h 129991"/>
                  <a:gd name="connsiteX8" fmla="*/ 32710 w 57585"/>
                  <a:gd name="connsiteY8" fmla="*/ 0 h 129991"/>
                  <a:gd name="connsiteX9" fmla="*/ 32710 w 57585"/>
                  <a:gd name="connsiteY9" fmla="*/ 29170 h 129991"/>
                  <a:gd name="connsiteX10" fmla="*/ 57538 w 57585"/>
                  <a:gd name="connsiteY10" fmla="*/ 29170 h 129991"/>
                  <a:gd name="connsiteX11" fmla="*/ 57538 w 57585"/>
                  <a:gd name="connsiteY11" fmla="*/ 42575 h 129991"/>
                  <a:gd name="connsiteX12" fmla="*/ 32710 w 57585"/>
                  <a:gd name="connsiteY12" fmla="*/ 42575 h 129991"/>
                  <a:gd name="connsiteX13" fmla="*/ 32710 w 57585"/>
                  <a:gd name="connsiteY13" fmla="*/ 98225 h 129991"/>
                  <a:gd name="connsiteX14" fmla="*/ 36062 w 57585"/>
                  <a:gd name="connsiteY14" fmla="*/ 112338 h 129991"/>
                  <a:gd name="connsiteX15" fmla="*/ 47342 w 57585"/>
                  <a:gd name="connsiteY15" fmla="*/ 116539 h 129991"/>
                  <a:gd name="connsiteX16" fmla="*/ 57538 w 57585"/>
                  <a:gd name="connsiteY16" fmla="*/ 113376 h 129991"/>
                  <a:gd name="connsiteX17" fmla="*/ 57538 w 57585"/>
                  <a:gd name="connsiteY17" fmla="*/ 126876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85" h="129991">
                    <a:moveTo>
                      <a:pt x="57585" y="126829"/>
                    </a:moveTo>
                    <a:cubicBezTo>
                      <a:pt x="53809" y="128953"/>
                      <a:pt x="48853" y="129991"/>
                      <a:pt x="42764" y="129991"/>
                    </a:cubicBezTo>
                    <a:cubicBezTo>
                      <a:pt x="25536" y="129991"/>
                      <a:pt x="16945" y="120315"/>
                      <a:pt x="16945" y="100916"/>
                    </a:cubicBezTo>
                    <a:lnTo>
                      <a:pt x="16945" y="42575"/>
                    </a:lnTo>
                    <a:lnTo>
                      <a:pt x="0" y="42575"/>
                    </a:lnTo>
                    <a:lnTo>
                      <a:pt x="0" y="29170"/>
                    </a:lnTo>
                    <a:lnTo>
                      <a:pt x="16945" y="29170"/>
                    </a:lnTo>
                    <a:lnTo>
                      <a:pt x="16945" y="5097"/>
                    </a:lnTo>
                    <a:lnTo>
                      <a:pt x="32710" y="0"/>
                    </a:lnTo>
                    <a:lnTo>
                      <a:pt x="32710" y="29170"/>
                    </a:lnTo>
                    <a:lnTo>
                      <a:pt x="57538" y="29170"/>
                    </a:lnTo>
                    <a:lnTo>
                      <a:pt x="57538" y="42575"/>
                    </a:lnTo>
                    <a:lnTo>
                      <a:pt x="32710" y="42575"/>
                    </a:lnTo>
                    <a:lnTo>
                      <a:pt x="32710" y="98225"/>
                    </a:lnTo>
                    <a:cubicBezTo>
                      <a:pt x="32710" y="104833"/>
                      <a:pt x="33843" y="109553"/>
                      <a:pt x="36062" y="112338"/>
                    </a:cubicBezTo>
                    <a:cubicBezTo>
                      <a:pt x="38327" y="115123"/>
                      <a:pt x="42056" y="116539"/>
                      <a:pt x="47342" y="116539"/>
                    </a:cubicBezTo>
                    <a:cubicBezTo>
                      <a:pt x="51260" y="116539"/>
                      <a:pt x="54659" y="115501"/>
                      <a:pt x="57538" y="113376"/>
                    </a:cubicBezTo>
                    <a:lnTo>
                      <a:pt x="57538" y="126876"/>
                    </a:lnTo>
                    <a:close/>
                  </a:path>
                </a:pathLst>
              </a:custGeom>
              <a:solidFill>
                <a:srgbClr val="4C3B6C"/>
              </a:solidFill>
              <a:ln w="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3E6418B-ECE5-E26B-DC4A-28C4DBB78F67}"/>
                  </a:ext>
                </a:extLst>
              </p:cNvPr>
              <p:cNvSpPr/>
              <p:nvPr/>
            </p:nvSpPr>
            <p:spPr>
              <a:xfrm>
                <a:off x="2925274" y="3686651"/>
                <a:ext cx="81846" cy="145992"/>
              </a:xfrm>
              <a:custGeom>
                <a:avLst/>
                <a:gdLst>
                  <a:gd name="connsiteX0" fmla="*/ 81847 w 81846"/>
                  <a:gd name="connsiteY0" fmla="*/ 145992 h 145992"/>
                  <a:gd name="connsiteX1" fmla="*/ 66081 w 81846"/>
                  <a:gd name="connsiteY1" fmla="*/ 145992 h 145992"/>
                  <a:gd name="connsiteX2" fmla="*/ 66081 w 81846"/>
                  <a:gd name="connsiteY2" fmla="*/ 89163 h 145992"/>
                  <a:gd name="connsiteX3" fmla="*/ 43142 w 81846"/>
                  <a:gd name="connsiteY3" fmla="*/ 58435 h 145992"/>
                  <a:gd name="connsiteX4" fmla="*/ 23553 w 81846"/>
                  <a:gd name="connsiteY4" fmla="*/ 67450 h 145992"/>
                  <a:gd name="connsiteX5" fmla="*/ 15812 w 81846"/>
                  <a:gd name="connsiteY5" fmla="*/ 90107 h 145992"/>
                  <a:gd name="connsiteX6" fmla="*/ 15812 w 81846"/>
                  <a:gd name="connsiteY6" fmla="*/ 145945 h 145992"/>
                  <a:gd name="connsiteX7" fmla="*/ 0 w 81846"/>
                  <a:gd name="connsiteY7" fmla="*/ 145945 h 145992"/>
                  <a:gd name="connsiteX8" fmla="*/ 0 w 81846"/>
                  <a:gd name="connsiteY8" fmla="*/ 0 h 145992"/>
                  <a:gd name="connsiteX9" fmla="*/ 15812 w 81846"/>
                  <a:gd name="connsiteY9" fmla="*/ 0 h 145992"/>
                  <a:gd name="connsiteX10" fmla="*/ 15812 w 81846"/>
                  <a:gd name="connsiteY10" fmla="*/ 63721 h 145992"/>
                  <a:gd name="connsiteX11" fmla="*/ 16190 w 81846"/>
                  <a:gd name="connsiteY11" fmla="*/ 63721 h 145992"/>
                  <a:gd name="connsiteX12" fmla="*/ 48523 w 81846"/>
                  <a:gd name="connsiteY12" fmla="*/ 44935 h 145992"/>
                  <a:gd name="connsiteX13" fmla="*/ 81847 w 81846"/>
                  <a:gd name="connsiteY13" fmla="*/ 85198 h 145992"/>
                  <a:gd name="connsiteX14" fmla="*/ 81847 w 81846"/>
                  <a:gd name="connsiteY14" fmla="*/ 145945 h 1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846" h="145992">
                    <a:moveTo>
                      <a:pt x="81847" y="145992"/>
                    </a:moveTo>
                    <a:lnTo>
                      <a:pt x="66081" y="145992"/>
                    </a:lnTo>
                    <a:lnTo>
                      <a:pt x="66081" y="89163"/>
                    </a:lnTo>
                    <a:cubicBezTo>
                      <a:pt x="66081" y="68677"/>
                      <a:pt x="58435" y="58435"/>
                      <a:pt x="43142" y="58435"/>
                    </a:cubicBezTo>
                    <a:cubicBezTo>
                      <a:pt x="35259" y="58435"/>
                      <a:pt x="28698" y="61456"/>
                      <a:pt x="23553" y="67450"/>
                    </a:cubicBezTo>
                    <a:cubicBezTo>
                      <a:pt x="18408" y="73445"/>
                      <a:pt x="15812" y="80997"/>
                      <a:pt x="15812" y="90107"/>
                    </a:cubicBezTo>
                    <a:lnTo>
                      <a:pt x="15812" y="145945"/>
                    </a:lnTo>
                    <a:lnTo>
                      <a:pt x="0" y="145945"/>
                    </a:lnTo>
                    <a:lnTo>
                      <a:pt x="0" y="0"/>
                    </a:lnTo>
                    <a:lnTo>
                      <a:pt x="15812" y="0"/>
                    </a:lnTo>
                    <a:lnTo>
                      <a:pt x="15812" y="63721"/>
                    </a:lnTo>
                    <a:lnTo>
                      <a:pt x="16190" y="63721"/>
                    </a:lnTo>
                    <a:cubicBezTo>
                      <a:pt x="23742" y="51213"/>
                      <a:pt x="34551" y="44935"/>
                      <a:pt x="48523" y="44935"/>
                    </a:cubicBezTo>
                    <a:cubicBezTo>
                      <a:pt x="70754" y="44935"/>
                      <a:pt x="81847" y="58340"/>
                      <a:pt x="81847" y="85198"/>
                    </a:cubicBezTo>
                    <a:lnTo>
                      <a:pt x="81847" y="145945"/>
                    </a:lnTo>
                    <a:close/>
                  </a:path>
                </a:pathLst>
              </a:custGeom>
              <a:solidFill>
                <a:srgbClr val="4C3B6C"/>
              </a:solidFill>
              <a:ln w="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31497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7104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73917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65174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2101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68869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6465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5029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43345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7323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72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9352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1708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21144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4871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9294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097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61348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7797650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17473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084054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792032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64547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B9DCD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25B6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60018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9344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B9DCD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25B6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523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11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346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51726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nk 2">
    <p:bg>
      <p:bgPr>
        <a:solidFill>
          <a:srgbClr val="8DC8E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0600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8DC8E8"/>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084F82DE-4BC1-CD7E-11BA-5CD56F84C04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17033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099692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CFB88699-BAA0-CC96-0E45-F5BD187031EB}"/>
              </a:ext>
            </a:extLst>
          </p:cNvPr>
          <p:cNvPicPr>
            <a:picLocks noChangeAspect="1"/>
          </p:cNvPicPr>
          <p:nvPr userDrawn="1"/>
        </p:nvPicPr>
        <p:blipFill>
          <a:blip r:embed="rId2"/>
          <a:stretch>
            <a:fillRect/>
          </a:stretch>
        </p:blipFill>
        <p:spPr>
          <a:xfrm>
            <a:off x="17175" y="0"/>
            <a:ext cx="12192000" cy="6858000"/>
          </a:xfrm>
          <a:prstGeom prst="rect">
            <a:avLst/>
          </a:prstGeom>
        </p:spPr>
      </p:pic>
      <p:pic>
        <p:nvPicPr>
          <p:cNvPr id="23" name="MS logo gray - EMF" descr="Microsoft logo, gray text version">
            <a:extLst>
              <a:ext uri="{FF2B5EF4-FFF2-40B4-BE49-F238E27FC236}">
                <a16:creationId xmlns:a16="http://schemas.microsoft.com/office/drawing/2014/main" id="{A7E685B8-AE72-4675-01A2-E2AB5927B7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Freeform: Shape 6">
            <a:extLst>
              <a:ext uri="{FF2B5EF4-FFF2-40B4-BE49-F238E27FC236}">
                <a16:creationId xmlns:a16="http://schemas.microsoft.com/office/drawing/2014/main" id="{EA0023D1-44A8-2DBD-030A-0D79F916D7CA}"/>
              </a:ext>
            </a:extLst>
          </p:cNvPr>
          <p:cNvSpPr/>
          <p:nvPr/>
        </p:nvSpPr>
        <p:spPr>
          <a:xfrm>
            <a:off x="568434" y="2277197"/>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DEA5241A-A891-1663-1284-B4F1ECA900A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687814"/>
            <a:ext cx="3995683" cy="1231106"/>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gradFill>
                  <a:gsLst>
                    <a:gs pos="15000">
                      <a:srgbClr val="7F62AA"/>
                    </a:gs>
                    <a:gs pos="43000">
                      <a:srgbClr val="67508E"/>
                    </a:gs>
                    <a:gs pos="79000">
                      <a:srgbClr val="4F3D72"/>
                    </a:gs>
                    <a:gs pos="100000">
                      <a:srgbClr val="463768"/>
                    </a:gs>
                  </a:gsLst>
                  <a:lin ang="0" scaled="1"/>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347544"/>
            <a:ext cx="39956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A7A748E-68FA-1746-B6A6-ED75ED8371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BC63DD-1BBB-451D-347F-AF49850B21D2}"/>
              </a:ext>
            </a:extLst>
          </p:cNvPr>
          <p:cNvPicPr>
            <a:picLocks noChangeAspect="1"/>
          </p:cNvPicPr>
          <p:nvPr userDrawn="1"/>
        </p:nvPicPr>
        <p:blipFill>
          <a:blip r:embed="rId2"/>
          <a:srcRect/>
          <a:stretch/>
        </p:blipFill>
        <p:spPr>
          <a:xfrm>
            <a:off x="2187" y="428"/>
            <a:ext cx="12187625" cy="6857143"/>
          </a:xfrm>
          <a:prstGeom prst="rect">
            <a:avLst/>
          </a:prstGeom>
        </p:spPr>
      </p:pic>
      <p:pic>
        <p:nvPicPr>
          <p:cNvPr id="4" name="MS logo white - EMF" descr="Microsoft logo white text version">
            <a:extLst>
              <a:ext uri="{FF2B5EF4-FFF2-40B4-BE49-F238E27FC236}">
                <a16:creationId xmlns:a16="http://schemas.microsoft.com/office/drawing/2014/main" id="{42A1B01F-5F0E-75AB-7240-724BF48CEC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2" name="Picture 1">
            <a:extLst>
              <a:ext uri="{FF2B5EF4-FFF2-40B4-BE49-F238E27FC236}">
                <a16:creationId xmlns:a16="http://schemas.microsoft.com/office/drawing/2014/main" id="{CD70EC26-F84D-D2C0-898A-A088E85614D9}"/>
              </a:ext>
            </a:extLst>
          </p:cNvPr>
          <p:cNvPicPr>
            <a:picLocks noChangeAspect="1"/>
          </p:cNvPicPr>
          <p:nvPr userDrawn="1"/>
        </p:nvPicPr>
        <p:blipFill>
          <a:blip r:embed="rId4"/>
          <a:srcRect/>
          <a:stretch/>
        </p:blipFill>
        <p:spPr>
          <a:xfrm>
            <a:off x="582903" y="3106159"/>
            <a:ext cx="5785605" cy="606607"/>
          </a:xfrm>
          <a:prstGeom prst="rect">
            <a:avLst/>
          </a:prstGeom>
        </p:spPr>
      </p:pic>
    </p:spTree>
    <p:extLst>
      <p:ext uri="{BB962C8B-B14F-4D97-AF65-F5344CB8AC3E}">
        <p14:creationId xmlns:p14="http://schemas.microsoft.com/office/powerpoint/2010/main" val="6192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F9527E-FE32-654E-593A-443B3D8ED40E}"/>
              </a:ext>
            </a:extLst>
          </p:cNvPr>
          <p:cNvPicPr>
            <a:picLocks noChangeAspect="1"/>
          </p:cNvPicPr>
          <p:nvPr userDrawn="1"/>
        </p:nvPicPr>
        <p:blipFill>
          <a:blip r:embed="rId2"/>
          <a:srcRect/>
          <a:stretch/>
        </p:blipFill>
        <p:spPr>
          <a:xfrm>
            <a:off x="2187" y="428"/>
            <a:ext cx="12187625" cy="6857143"/>
          </a:xfrm>
          <a:prstGeom prst="rect">
            <a:avLst/>
          </a:prstGeom>
        </p:spPr>
      </p:pic>
      <p:pic>
        <p:nvPicPr>
          <p:cNvPr id="3" name="MS logo white - EMF" descr="Microsoft logo white text version">
            <a:extLst>
              <a:ext uri="{FF2B5EF4-FFF2-40B4-BE49-F238E27FC236}">
                <a16:creationId xmlns:a16="http://schemas.microsoft.com/office/drawing/2014/main" id="{A48BDB8A-591D-3975-EA6B-553BDBC82A4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lang="en-US" sz="20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spTree>
    <p:extLst>
      <p:ext uri="{BB962C8B-B14F-4D97-AF65-F5344CB8AC3E}">
        <p14:creationId xmlns:p14="http://schemas.microsoft.com/office/powerpoint/2010/main" val="295446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94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425579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327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68382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579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9368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14595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103146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4890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393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51871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360239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2034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340794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506567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29817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08649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26743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65801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66945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647521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9848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704884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945490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767308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738090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09394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417960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57631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277866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94062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5585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88099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0592209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329616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249939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042635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304608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B9DCD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25B6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dirty="0"/>
              <a:t>Speaker name</a:t>
            </a:r>
          </a:p>
        </p:txBody>
      </p:sp>
    </p:spTree>
    <p:extLst>
      <p:ext uri="{BB962C8B-B14F-4D97-AF65-F5344CB8AC3E}">
        <p14:creationId xmlns:p14="http://schemas.microsoft.com/office/powerpoint/2010/main" val="4161801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15880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B9DCD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25B6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512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2441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445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2">
    <p:bg>
      <p:bgPr>
        <a:solidFill>
          <a:srgbClr val="8DC8E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1838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04DDFF6-440F-0901-8F1A-3595B421CB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500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6574498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0" name="Picture 39" descr="A colorful swirly paper&#10;&#10;Description automatically generated with medium confidence">
            <a:extLst>
              <a:ext uri="{FF2B5EF4-FFF2-40B4-BE49-F238E27FC236}">
                <a16:creationId xmlns:a16="http://schemas.microsoft.com/office/drawing/2014/main" id="{480550E2-4765-5A23-0709-5F98B71FE5A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2" name="MS logo gray - EMF" descr="Microsoft logo, gray text version">
            <a:extLst>
              <a:ext uri="{FF2B5EF4-FFF2-40B4-BE49-F238E27FC236}">
                <a16:creationId xmlns:a16="http://schemas.microsoft.com/office/drawing/2014/main" id="{41AB5FC0-038B-48B6-C6EF-0B85690B56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Freeform: Shape 2">
            <a:extLst>
              <a:ext uri="{FF2B5EF4-FFF2-40B4-BE49-F238E27FC236}">
                <a16:creationId xmlns:a16="http://schemas.microsoft.com/office/drawing/2014/main" id="{C17126F7-F958-1D5B-8954-6D2FCCBA3E80}"/>
              </a:ext>
            </a:extLst>
          </p:cNvPr>
          <p:cNvSpPr/>
          <p:nvPr/>
        </p:nvSpPr>
        <p:spPr>
          <a:xfrm>
            <a:off x="584200" y="1771830"/>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847933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1.pn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theme" Target="../theme/theme2.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2.sv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image" Target="../media/image2.svg"/><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image" Target="../media/image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theme" Target="../theme/theme3.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image" Target="../media/image37.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image" Target="../media/image36.emf"/><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theme" Target="../theme/theme4.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8" Type="http://schemas.openxmlformats.org/officeDocument/2006/relationships/slideLayout" Target="../slideLayouts/slideLayout15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slideLayout" Target="../slideLayouts/slideLayout205.xml"/><Relationship Id="rId39" Type="http://schemas.openxmlformats.org/officeDocument/2006/relationships/slideLayout" Target="../slideLayouts/slideLayout218.xml"/><Relationship Id="rId21" Type="http://schemas.openxmlformats.org/officeDocument/2006/relationships/slideLayout" Target="../slideLayouts/slideLayout200.xml"/><Relationship Id="rId34" Type="http://schemas.openxmlformats.org/officeDocument/2006/relationships/slideLayout" Target="../slideLayouts/slideLayout213.xml"/><Relationship Id="rId42" Type="http://schemas.openxmlformats.org/officeDocument/2006/relationships/slideLayout" Target="../slideLayouts/slideLayout221.xml"/><Relationship Id="rId47" Type="http://schemas.openxmlformats.org/officeDocument/2006/relationships/slideLayout" Target="../slideLayouts/slideLayout226.xml"/><Relationship Id="rId50" Type="http://schemas.openxmlformats.org/officeDocument/2006/relationships/slideLayout" Target="../slideLayouts/slideLayout229.xml"/><Relationship Id="rId55" Type="http://schemas.openxmlformats.org/officeDocument/2006/relationships/image" Target="../media/image2.svg"/><Relationship Id="rId7" Type="http://schemas.openxmlformats.org/officeDocument/2006/relationships/slideLayout" Target="../slideLayouts/slideLayout18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9" Type="http://schemas.openxmlformats.org/officeDocument/2006/relationships/slideLayout" Target="../slideLayouts/slideLayout208.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32" Type="http://schemas.openxmlformats.org/officeDocument/2006/relationships/slideLayout" Target="../slideLayouts/slideLayout211.xml"/><Relationship Id="rId37" Type="http://schemas.openxmlformats.org/officeDocument/2006/relationships/slideLayout" Target="../slideLayouts/slideLayout216.xml"/><Relationship Id="rId40" Type="http://schemas.openxmlformats.org/officeDocument/2006/relationships/slideLayout" Target="../slideLayouts/slideLayout219.xml"/><Relationship Id="rId45" Type="http://schemas.openxmlformats.org/officeDocument/2006/relationships/slideLayout" Target="../slideLayouts/slideLayout224.xml"/><Relationship Id="rId53" Type="http://schemas.openxmlformats.org/officeDocument/2006/relationships/theme" Target="../theme/theme5.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31" Type="http://schemas.openxmlformats.org/officeDocument/2006/relationships/slideLayout" Target="../slideLayouts/slideLayout210.xml"/><Relationship Id="rId44" Type="http://schemas.openxmlformats.org/officeDocument/2006/relationships/slideLayout" Target="../slideLayouts/slideLayout223.xml"/><Relationship Id="rId52" Type="http://schemas.openxmlformats.org/officeDocument/2006/relationships/slideLayout" Target="../slideLayouts/slideLayout231.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slideLayout" Target="../slideLayouts/slideLayout206.xml"/><Relationship Id="rId30" Type="http://schemas.openxmlformats.org/officeDocument/2006/relationships/slideLayout" Target="../slideLayouts/slideLayout209.xml"/><Relationship Id="rId35" Type="http://schemas.openxmlformats.org/officeDocument/2006/relationships/slideLayout" Target="../slideLayouts/slideLayout214.xml"/><Relationship Id="rId43" Type="http://schemas.openxmlformats.org/officeDocument/2006/relationships/slideLayout" Target="../slideLayouts/slideLayout222.xml"/><Relationship Id="rId48" Type="http://schemas.openxmlformats.org/officeDocument/2006/relationships/slideLayout" Target="../slideLayouts/slideLayout227.xml"/><Relationship Id="rId8" Type="http://schemas.openxmlformats.org/officeDocument/2006/relationships/slideLayout" Target="../slideLayouts/slideLayout187.xml"/><Relationship Id="rId51" Type="http://schemas.openxmlformats.org/officeDocument/2006/relationships/slideLayout" Target="../slideLayouts/slideLayout230.xml"/><Relationship Id="rId3" Type="http://schemas.openxmlformats.org/officeDocument/2006/relationships/slideLayout" Target="../slideLayouts/slideLayout182.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33" Type="http://schemas.openxmlformats.org/officeDocument/2006/relationships/slideLayout" Target="../slideLayouts/slideLayout212.xml"/><Relationship Id="rId38" Type="http://schemas.openxmlformats.org/officeDocument/2006/relationships/slideLayout" Target="../slideLayouts/slideLayout217.xml"/><Relationship Id="rId46" Type="http://schemas.openxmlformats.org/officeDocument/2006/relationships/slideLayout" Target="../slideLayouts/slideLayout225.xml"/><Relationship Id="rId20" Type="http://schemas.openxmlformats.org/officeDocument/2006/relationships/slideLayout" Target="../slideLayouts/slideLayout199.xml"/><Relationship Id="rId41" Type="http://schemas.openxmlformats.org/officeDocument/2006/relationships/slideLayout" Target="../slideLayouts/slideLayout220.xml"/><Relationship Id="rId54" Type="http://schemas.openxmlformats.org/officeDocument/2006/relationships/image" Target="../media/image1.png"/><Relationship Id="rId1" Type="http://schemas.openxmlformats.org/officeDocument/2006/relationships/slideLayout" Target="../slideLayouts/slideLayout180.xml"/><Relationship Id="rId6" Type="http://schemas.openxmlformats.org/officeDocument/2006/relationships/slideLayout" Target="../slideLayouts/slideLayout185.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28" Type="http://schemas.openxmlformats.org/officeDocument/2006/relationships/slideLayout" Target="../slideLayouts/slideLayout207.xml"/><Relationship Id="rId36" Type="http://schemas.openxmlformats.org/officeDocument/2006/relationships/slideLayout" Target="../slideLayouts/slideLayout215.xml"/><Relationship Id="rId49"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04" r:id="rId1"/>
    <p:sldLayoutId id="2147485603" r:id="rId2"/>
    <p:sldLayoutId id="2147485497" r:id="rId3"/>
    <p:sldLayoutId id="2147485450" r:id="rId4"/>
    <p:sldLayoutId id="2147485451" r:id="rId5"/>
    <p:sldLayoutId id="2147485452" r:id="rId6"/>
    <p:sldLayoutId id="2147485453" r:id="rId7"/>
    <p:sldLayoutId id="2147485454" r:id="rId8"/>
    <p:sldLayoutId id="2147485455" r:id="rId9"/>
    <p:sldLayoutId id="2147485456" r:id="rId10"/>
    <p:sldLayoutId id="2147485457" r:id="rId11"/>
    <p:sldLayoutId id="2147485458" r:id="rId12"/>
    <p:sldLayoutId id="2147485459" r:id="rId13"/>
    <p:sldLayoutId id="2147485460" r:id="rId14"/>
    <p:sldLayoutId id="2147485461" r:id="rId15"/>
    <p:sldLayoutId id="2147485462" r:id="rId16"/>
    <p:sldLayoutId id="2147485463" r:id="rId17"/>
    <p:sldLayoutId id="2147485464" r:id="rId18"/>
    <p:sldLayoutId id="2147485465" r:id="rId19"/>
    <p:sldLayoutId id="2147485466" r:id="rId20"/>
    <p:sldLayoutId id="2147485467" r:id="rId21"/>
    <p:sldLayoutId id="2147485468" r:id="rId22"/>
    <p:sldLayoutId id="2147485469" r:id="rId23"/>
    <p:sldLayoutId id="2147485470" r:id="rId24"/>
    <p:sldLayoutId id="2147485471" r:id="rId25"/>
    <p:sldLayoutId id="2147485472" r:id="rId26"/>
    <p:sldLayoutId id="2147485473" r:id="rId27"/>
    <p:sldLayoutId id="2147485474" r:id="rId28"/>
    <p:sldLayoutId id="2147485475" r:id="rId29"/>
    <p:sldLayoutId id="2147485476" r:id="rId30"/>
    <p:sldLayoutId id="2147485477" r:id="rId31"/>
    <p:sldLayoutId id="2147485478" r:id="rId32"/>
    <p:sldLayoutId id="2147485479" r:id="rId33"/>
    <p:sldLayoutId id="2147485480" r:id="rId34"/>
    <p:sldLayoutId id="2147485481" r:id="rId35"/>
    <p:sldLayoutId id="2147485482" r:id="rId36"/>
    <p:sldLayoutId id="2147485483" r:id="rId37"/>
    <p:sldLayoutId id="2147485484" r:id="rId38"/>
    <p:sldLayoutId id="2147485485" r:id="rId39"/>
    <p:sldLayoutId id="2147485486" r:id="rId40"/>
    <p:sldLayoutId id="2147485487" r:id="rId41"/>
    <p:sldLayoutId id="2147485488" r:id="rId42"/>
    <p:sldLayoutId id="2147485489" r:id="rId43"/>
    <p:sldLayoutId id="2147485490" r:id="rId44"/>
    <p:sldLayoutId id="2147485491" r:id="rId45"/>
    <p:sldLayoutId id="2147485492" r:id="rId46"/>
    <p:sldLayoutId id="2147485493" r:id="rId47"/>
    <p:sldLayoutId id="2147485494" r:id="rId48"/>
    <p:sldLayoutId id="2147485495" r:id="rId49"/>
    <p:sldLayoutId id="214748549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2840234"/>
      </p:ext>
    </p:extLst>
  </p:cSld>
  <p:clrMap bg1="dk1" tx1="lt1" bg2="dk2" tx2="lt2" accent1="accent1" accent2="accent2" accent3="accent3" accent4="accent4" accent5="accent5" accent6="accent6" hlink="hlink" folHlink="folHlink"/>
  <p:sldLayoutIdLst>
    <p:sldLayoutId id="2147485693" r:id="rId1"/>
    <p:sldLayoutId id="2147485694" r:id="rId2"/>
    <p:sldLayoutId id="2147485695" r:id="rId3"/>
    <p:sldLayoutId id="2147485696" r:id="rId4"/>
    <p:sldLayoutId id="2147485697" r:id="rId5"/>
    <p:sldLayoutId id="2147485698" r:id="rId6"/>
    <p:sldLayoutId id="2147485699" r:id="rId7"/>
    <p:sldLayoutId id="2147485700" r:id="rId8"/>
    <p:sldLayoutId id="2147485701" r:id="rId9"/>
    <p:sldLayoutId id="2147485702" r:id="rId10"/>
    <p:sldLayoutId id="2147485703" r:id="rId11"/>
    <p:sldLayoutId id="2147485704" r:id="rId12"/>
    <p:sldLayoutId id="2147485705" r:id="rId13"/>
    <p:sldLayoutId id="2147485706" r:id="rId14"/>
    <p:sldLayoutId id="2147485707" r:id="rId15"/>
    <p:sldLayoutId id="2147485708" r:id="rId16"/>
    <p:sldLayoutId id="2147485709" r:id="rId17"/>
    <p:sldLayoutId id="2147485710" r:id="rId18"/>
    <p:sldLayoutId id="2147485711" r:id="rId19"/>
    <p:sldLayoutId id="2147485712" r:id="rId20"/>
    <p:sldLayoutId id="2147485713" r:id="rId21"/>
    <p:sldLayoutId id="2147485714" r:id="rId22"/>
    <p:sldLayoutId id="2147485715" r:id="rId23"/>
    <p:sldLayoutId id="2147485716" r:id="rId24"/>
    <p:sldLayoutId id="2147485717" r:id="rId25"/>
    <p:sldLayoutId id="2147485718" r:id="rId26"/>
    <p:sldLayoutId id="2147485719" r:id="rId27"/>
    <p:sldLayoutId id="2147485720" r:id="rId28"/>
    <p:sldLayoutId id="2147485721" r:id="rId29"/>
    <p:sldLayoutId id="2147485722" r:id="rId30"/>
    <p:sldLayoutId id="2147485723" r:id="rId31"/>
    <p:sldLayoutId id="2147485724" r:id="rId32"/>
    <p:sldLayoutId id="2147485725" r:id="rId33"/>
    <p:sldLayoutId id="2147485726" r:id="rId34"/>
    <p:sldLayoutId id="2147485727" r:id="rId35"/>
    <p:sldLayoutId id="2147485728" r:id="rId36"/>
    <p:sldLayoutId id="2147485729" r:id="rId37"/>
    <p:sldLayoutId id="2147485730" r:id="rId38"/>
    <p:sldLayoutId id="2147485731" r:id="rId39"/>
    <p:sldLayoutId id="2147485732" r:id="rId40"/>
    <p:sldLayoutId id="2147485733" r:id="rId41"/>
    <p:sldLayoutId id="2147485734" r:id="rId42"/>
    <p:sldLayoutId id="2147485735" r:id="rId43"/>
    <p:sldLayoutId id="2147485736" r:id="rId44"/>
    <p:sldLayoutId id="2147485737" r:id="rId45"/>
    <p:sldLayoutId id="2147485738" r:id="rId46"/>
    <p:sldLayoutId id="2147485739" r:id="rId47"/>
    <p:sldLayoutId id="214748574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2"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5" r:id="rId49"/>
    <p:sldLayoutId id="214748560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56000">
              <a:srgbClr val="D0F0EC"/>
            </a:gs>
            <a:gs pos="13000">
              <a:srgbClr val="FFFFFF"/>
            </a:gs>
            <a:gs pos="100000">
              <a:srgbClr val="69BFFF"/>
            </a:gs>
          </a:gsLst>
          <a:lin ang="1800000" scaled="0"/>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94948" y="668239"/>
            <a:ext cx="10811252" cy="664797"/>
          </a:xfrm>
          <a:prstGeom prst="rect">
            <a:avLst/>
          </a:prstGeom>
          <a:noFill/>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694948" y="1665435"/>
            <a:ext cx="10809284"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37" name="Picture 36">
            <a:extLst>
              <a:ext uri="{FF2B5EF4-FFF2-40B4-BE49-F238E27FC236}">
                <a16:creationId xmlns:a16="http://schemas.microsoft.com/office/drawing/2014/main" id="{5F6F1DD3-0497-4985-224C-40328B66A53B}"/>
              </a:ext>
            </a:extLst>
          </p:cNvPr>
          <p:cNvPicPr>
            <a:picLocks noChangeAspect="1"/>
          </p:cNvPicPr>
          <p:nvPr userDrawn="1"/>
        </p:nvPicPr>
        <p:blipFill rotWithShape="1">
          <a:blip r:embed="rId34">
            <a:extLst>
              <a:ext uri="{28A0092B-C50C-407E-A947-70E740481C1C}">
                <a14:useLocalDpi xmlns:a14="http://schemas.microsoft.com/office/drawing/2010/main"/>
              </a:ext>
            </a:extLst>
          </a:blip>
          <a:srcRect/>
          <a:stretch/>
        </p:blipFill>
        <p:spPr>
          <a:xfrm>
            <a:off x="12350483" y="-2321781"/>
            <a:ext cx="5206980" cy="4955253"/>
          </a:xfrm>
          <a:prstGeom prst="rect">
            <a:avLst/>
          </a:prstGeom>
        </p:spPr>
      </p:pic>
    </p:spTree>
    <p:extLst>
      <p:ext uri="{BB962C8B-B14F-4D97-AF65-F5344CB8AC3E}">
        <p14:creationId xmlns:p14="http://schemas.microsoft.com/office/powerpoint/2010/main" val="307169950"/>
      </p:ext>
    </p:extLst>
  </p:cSld>
  <p:clrMap bg1="dk1" tx1="lt1" bg2="dk2" tx2="lt2" accent1="accent1" accent2="accent2" accent3="accent3" accent4="accent4" accent5="accent5" accent6="accent6" hlink="hlink" folHlink="folHlink"/>
  <p:sldLayoutIdLst>
    <p:sldLayoutId id="2147485608" r:id="rId1"/>
    <p:sldLayoutId id="2147485609" r:id="rId2"/>
    <p:sldLayoutId id="2147485610" r:id="rId3"/>
    <p:sldLayoutId id="2147485611" r:id="rId4"/>
    <p:sldLayoutId id="2147485612" r:id="rId5"/>
    <p:sldLayoutId id="2147485613" r:id="rId6"/>
    <p:sldLayoutId id="2147485614" r:id="rId7"/>
    <p:sldLayoutId id="2147485615" r:id="rId8"/>
    <p:sldLayoutId id="2147485616" r:id="rId9"/>
    <p:sldLayoutId id="2147485617" r:id="rId10"/>
    <p:sldLayoutId id="2147485618" r:id="rId11"/>
    <p:sldLayoutId id="2147485619" r:id="rId12"/>
    <p:sldLayoutId id="2147485620" r:id="rId13"/>
    <p:sldLayoutId id="2147485621" r:id="rId14"/>
    <p:sldLayoutId id="2147485622" r:id="rId15"/>
    <p:sldLayoutId id="2147485623" r:id="rId16"/>
    <p:sldLayoutId id="2147485624" r:id="rId17"/>
    <p:sldLayoutId id="2147485625" r:id="rId18"/>
    <p:sldLayoutId id="2147485626" r:id="rId19"/>
    <p:sldLayoutId id="2147485627" r:id="rId20"/>
    <p:sldLayoutId id="2147485628" r:id="rId21"/>
    <p:sldLayoutId id="2147485629" r:id="rId22"/>
    <p:sldLayoutId id="2147485630" r:id="rId23"/>
    <p:sldLayoutId id="2147485631" r:id="rId24"/>
    <p:sldLayoutId id="2147485632" r:id="rId25"/>
    <p:sldLayoutId id="2147485633" r:id="rId26"/>
    <p:sldLayoutId id="2147485634" r:id="rId27"/>
    <p:sldLayoutId id="2147485635" r:id="rId28"/>
    <p:sldLayoutId id="2147485636" r:id="rId29"/>
    <p:sldLayoutId id="2147485637" r:id="rId30"/>
    <p:sldLayoutId id="2147485638" r:id="rId3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50" baseline="0" dirty="0" smtClean="0">
          <a:ln w="3175">
            <a:noFill/>
          </a:ln>
          <a:solidFill>
            <a:srgbClr val="29457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29457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29457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29457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432">
          <p15:clr>
            <a:srgbClr val="C35EA4"/>
          </p15:clr>
        </p15:guide>
        <p15:guide id="17" pos="7248">
          <p15:clr>
            <a:srgbClr val="C35EA4"/>
          </p15:clr>
        </p15:guide>
        <p15:guide id="25" orient="horz" pos="448">
          <p15:clr>
            <a:srgbClr val="C35EA4"/>
          </p15:clr>
        </p15:guide>
        <p15:guide id="26" orient="horz" pos="3868">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674068354"/>
      </p:ext>
    </p:extLst>
  </p:cSld>
  <p:clrMap bg1="dk1" tx1="lt1" bg2="dk2" tx2="lt2" accent1="accent1" accent2="accent2" accent3="accent3" accent4="accent4" accent5="accent5" accent6="accent6" hlink="hlink" folHlink="folHlink"/>
  <p:sldLayoutIdLst>
    <p:sldLayoutId id="2147485640" r:id="rId1"/>
    <p:sldLayoutId id="2147485641" r:id="rId2"/>
    <p:sldLayoutId id="2147485642" r:id="rId3"/>
    <p:sldLayoutId id="2147485643" r:id="rId4"/>
    <p:sldLayoutId id="2147485644" r:id="rId5"/>
    <p:sldLayoutId id="2147485645" r:id="rId6"/>
    <p:sldLayoutId id="2147485646" r:id="rId7"/>
    <p:sldLayoutId id="2147485647" r:id="rId8"/>
    <p:sldLayoutId id="2147485648" r:id="rId9"/>
    <p:sldLayoutId id="2147485649" r:id="rId10"/>
    <p:sldLayoutId id="2147485650" r:id="rId11"/>
    <p:sldLayoutId id="2147485651" r:id="rId12"/>
    <p:sldLayoutId id="2147485652" r:id="rId13"/>
    <p:sldLayoutId id="2147485653" r:id="rId14"/>
    <p:sldLayoutId id="2147485654" r:id="rId15"/>
    <p:sldLayoutId id="2147485655" r:id="rId16"/>
    <p:sldLayoutId id="2147485656" r:id="rId17"/>
    <p:sldLayoutId id="2147485657" r:id="rId18"/>
    <p:sldLayoutId id="2147485658" r:id="rId19"/>
    <p:sldLayoutId id="2147485659" r:id="rId20"/>
    <p:sldLayoutId id="2147485660" r:id="rId21"/>
    <p:sldLayoutId id="2147485661" r:id="rId22"/>
    <p:sldLayoutId id="2147485662" r:id="rId23"/>
    <p:sldLayoutId id="2147485663" r:id="rId24"/>
    <p:sldLayoutId id="2147485664" r:id="rId25"/>
    <p:sldLayoutId id="2147485665" r:id="rId26"/>
    <p:sldLayoutId id="2147485666" r:id="rId27"/>
    <p:sldLayoutId id="2147485667" r:id="rId28"/>
    <p:sldLayoutId id="2147485668" r:id="rId29"/>
    <p:sldLayoutId id="2147485669" r:id="rId30"/>
    <p:sldLayoutId id="2147485670" r:id="rId31"/>
    <p:sldLayoutId id="2147485671" r:id="rId32"/>
    <p:sldLayoutId id="2147485672" r:id="rId33"/>
    <p:sldLayoutId id="2147485673" r:id="rId34"/>
    <p:sldLayoutId id="2147485674" r:id="rId35"/>
    <p:sldLayoutId id="2147485675" r:id="rId36"/>
    <p:sldLayoutId id="2147485676" r:id="rId37"/>
    <p:sldLayoutId id="2147485677" r:id="rId38"/>
    <p:sldLayoutId id="2147485678" r:id="rId39"/>
    <p:sldLayoutId id="2147485679" r:id="rId40"/>
    <p:sldLayoutId id="2147485680" r:id="rId41"/>
    <p:sldLayoutId id="2147485681" r:id="rId42"/>
    <p:sldLayoutId id="2147485682" r:id="rId43"/>
    <p:sldLayoutId id="2147485683" r:id="rId44"/>
    <p:sldLayoutId id="2147485684" r:id="rId45"/>
    <p:sldLayoutId id="2147485685" r:id="rId46"/>
    <p:sldLayoutId id="2147485686" r:id="rId47"/>
    <p:sldLayoutId id="2147485687" r:id="rId48"/>
    <p:sldLayoutId id="2147485688" r:id="rId49"/>
    <p:sldLayoutId id="2147485689" r:id="rId50"/>
    <p:sldLayoutId id="2147485690" r:id="rId51"/>
    <p:sldLayoutId id="2147485691"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1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2.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07.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11.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9.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1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11.xml"/><Relationship Id="rId4" Type="http://schemas.openxmlformats.org/officeDocument/2006/relationships/image" Target="../media/image69.sv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47.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9.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15.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1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9.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22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10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0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Notes (hidden)</a:t>
            </a:r>
          </a:p>
        </p:txBody>
      </p:sp>
      <p:sp>
        <p:nvSpPr>
          <p:cNvPr id="6" name="Text Placeholder 5"/>
          <p:cNvSpPr>
            <a:spLocks noGrp="1"/>
          </p:cNvSpPr>
          <p:nvPr>
            <p:ph type="body" sz="quarter" idx="12"/>
          </p:nvPr>
        </p:nvSpPr>
        <p:spPr/>
        <p:txBody>
          <a:bodyPr/>
          <a:lstStyle/>
          <a:p>
            <a:r>
              <a:rPr lang="en-US"/>
              <a:t>Some speakers at Microsoft like to use this slide for hidden “notes slides”. </a:t>
            </a:r>
          </a:p>
          <a:p>
            <a:r>
              <a:rPr lang="en-US"/>
              <a:t>Delete it if you don’t want to use it.</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2996231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2891-4299-7263-CCC1-0B3CD2D800F9}"/>
              </a:ext>
            </a:extLst>
          </p:cNvPr>
          <p:cNvSpPr>
            <a:spLocks noGrp="1"/>
          </p:cNvSpPr>
          <p:nvPr>
            <p:ph type="title"/>
          </p:nvPr>
        </p:nvSpPr>
        <p:spPr/>
        <p:txBody>
          <a:bodyPr/>
          <a:lstStyle/>
          <a:p>
            <a:r>
              <a:rPr lang="en-US" dirty="0"/>
              <a:t>Use case - Contoso customer service chat</a:t>
            </a:r>
          </a:p>
        </p:txBody>
      </p:sp>
      <p:sp>
        <p:nvSpPr>
          <p:cNvPr id="3" name="Content Placeholder 2">
            <a:extLst>
              <a:ext uri="{FF2B5EF4-FFF2-40B4-BE49-F238E27FC236}">
                <a16:creationId xmlns:a16="http://schemas.microsoft.com/office/drawing/2014/main" id="{362D85D2-1F37-FA64-5972-DE7292E53E1F}"/>
              </a:ext>
            </a:extLst>
          </p:cNvPr>
          <p:cNvSpPr>
            <a:spLocks noGrp="1"/>
          </p:cNvSpPr>
          <p:nvPr>
            <p:ph idx="1"/>
          </p:nvPr>
        </p:nvSpPr>
        <p:spPr>
          <a:xfrm>
            <a:off x="584200" y="1435503"/>
            <a:ext cx="11018520" cy="4419671"/>
          </a:xfrm>
        </p:spPr>
        <p:txBody>
          <a:bodyPr/>
          <a:lstStyle/>
          <a:p>
            <a:pPr marL="0" indent="0">
              <a:buNone/>
            </a:pPr>
            <a:r>
              <a:rPr lang="en-US" dirty="0"/>
              <a:t>Use case risk</a:t>
            </a:r>
          </a:p>
          <a:p>
            <a:r>
              <a:rPr lang="en-US" dirty="0"/>
              <a:t>High risk = Collaborate with AI</a:t>
            </a:r>
          </a:p>
          <a:p>
            <a:pPr lvl="1"/>
            <a:r>
              <a:rPr lang="en-US" dirty="0"/>
              <a:t>Patient diagnostics</a:t>
            </a:r>
          </a:p>
          <a:p>
            <a:pPr lvl="1"/>
            <a:r>
              <a:rPr lang="en-US" dirty="0"/>
              <a:t>Economic decisions </a:t>
            </a:r>
          </a:p>
          <a:p>
            <a:pPr lvl="1"/>
            <a:endParaRPr lang="en-US" dirty="0"/>
          </a:p>
          <a:p>
            <a:r>
              <a:rPr lang="en-US" dirty="0"/>
              <a:t>Low risk = Automate with AI</a:t>
            </a:r>
          </a:p>
          <a:p>
            <a:pPr lvl="1"/>
            <a:r>
              <a:rPr lang="en-US" dirty="0"/>
              <a:t>Customer support (with handover)</a:t>
            </a:r>
          </a:p>
          <a:p>
            <a:pPr lvl="1"/>
            <a:r>
              <a:rPr lang="en-US" dirty="0"/>
              <a:t>Information retrieval</a:t>
            </a:r>
          </a:p>
          <a:p>
            <a:pPr lvl="1"/>
            <a:r>
              <a:rPr lang="en-US" dirty="0"/>
              <a:t>Content generation</a:t>
            </a:r>
          </a:p>
          <a:p>
            <a:pPr lvl="1"/>
            <a:r>
              <a:rPr lang="en-US" dirty="0"/>
              <a:t>Language translation</a:t>
            </a:r>
          </a:p>
          <a:p>
            <a:pPr lvl="1"/>
            <a:r>
              <a:rPr lang="en-US" dirty="0"/>
              <a:t>Education</a:t>
            </a:r>
          </a:p>
        </p:txBody>
      </p:sp>
      <p:pic>
        <p:nvPicPr>
          <p:cNvPr id="1026" name="Picture 2">
            <a:extLst>
              <a:ext uri="{FF2B5EF4-FFF2-40B4-BE49-F238E27FC236}">
                <a16:creationId xmlns:a16="http://schemas.microsoft.com/office/drawing/2014/main" id="{DDF197F5-1448-704B-EDD2-D60637C0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382" y="1607786"/>
            <a:ext cx="5918945" cy="3642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03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D77386-E910-DA52-EACD-D2CBB49412AB}"/>
              </a:ext>
            </a:extLst>
          </p:cNvPr>
          <p:cNvSpPr>
            <a:spLocks noGrp="1"/>
          </p:cNvSpPr>
          <p:nvPr>
            <p:ph type="title"/>
          </p:nvPr>
        </p:nvSpPr>
        <p:spPr>
          <a:xfrm>
            <a:off x="588263" y="2598004"/>
            <a:ext cx="6339377" cy="1661993"/>
          </a:xfrm>
        </p:spPr>
        <p:txBody>
          <a:bodyPr/>
          <a:lstStyle/>
          <a:p>
            <a:r>
              <a:rPr lang="en-US"/>
              <a:t>Ideation and Exploring with Prompt Flow and VS Code</a:t>
            </a:r>
          </a:p>
        </p:txBody>
      </p:sp>
    </p:spTree>
    <p:extLst>
      <p:ext uri="{BB962C8B-B14F-4D97-AF65-F5344CB8AC3E}">
        <p14:creationId xmlns:p14="http://schemas.microsoft.com/office/powerpoint/2010/main" val="24941571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889A-0CC2-BB55-0524-A99DB5F40D34}"/>
              </a:ext>
            </a:extLst>
          </p:cNvPr>
          <p:cNvSpPr>
            <a:spLocks noGrp="1"/>
          </p:cNvSpPr>
          <p:nvPr>
            <p:ph type="title"/>
          </p:nvPr>
        </p:nvSpPr>
        <p:spPr>
          <a:xfrm>
            <a:off x="588263" y="457200"/>
            <a:ext cx="11018520" cy="553998"/>
          </a:xfrm>
        </p:spPr>
        <p:txBody>
          <a:bodyPr wrap="square" anchor="t">
            <a:normAutofit/>
          </a:bodyPr>
          <a:lstStyle/>
          <a:p>
            <a:r>
              <a:rPr lang="en-US"/>
              <a:t>Prompt Flow with VS Code</a:t>
            </a:r>
          </a:p>
        </p:txBody>
      </p:sp>
      <p:sp>
        <p:nvSpPr>
          <p:cNvPr id="9" name="Text Placeholder 8">
            <a:extLst>
              <a:ext uri="{FF2B5EF4-FFF2-40B4-BE49-F238E27FC236}">
                <a16:creationId xmlns:a16="http://schemas.microsoft.com/office/drawing/2014/main" id="{4D89A805-E651-C4AE-ECC4-17FDF729FF97}"/>
              </a:ext>
            </a:extLst>
          </p:cNvPr>
          <p:cNvSpPr>
            <a:spLocks noGrp="1"/>
          </p:cNvSpPr>
          <p:nvPr>
            <p:ph type="body" sz="quarter" idx="16"/>
          </p:nvPr>
        </p:nvSpPr>
        <p:spPr>
          <a:xfrm>
            <a:off x="588262" y="1436688"/>
            <a:ext cx="5215637" cy="430887"/>
          </a:xfrm>
        </p:spPr>
        <p:txBody>
          <a:bodyPr wrap="square" anchor="t">
            <a:normAutofit/>
          </a:bodyPr>
          <a:lstStyle/>
          <a:p>
            <a:pPr>
              <a:spcAft>
                <a:spcPts val="600"/>
              </a:spcAft>
            </a:pPr>
            <a:r>
              <a:rPr lang="en-US"/>
              <a:t>Code First UX</a:t>
            </a:r>
          </a:p>
        </p:txBody>
      </p:sp>
      <p:pic>
        <p:nvPicPr>
          <p:cNvPr id="20" name="Content Placeholder 19">
            <a:extLst>
              <a:ext uri="{FF2B5EF4-FFF2-40B4-BE49-F238E27FC236}">
                <a16:creationId xmlns:a16="http://schemas.microsoft.com/office/drawing/2014/main" id="{1BCF25BB-6432-B1D5-5C3E-65979E7085AC}"/>
              </a:ext>
            </a:extLst>
          </p:cNvPr>
          <p:cNvPicPr>
            <a:picLocks noGrp="1" noChangeAspect="1"/>
          </p:cNvPicPr>
          <p:nvPr>
            <p:ph sz="quarter" idx="11"/>
          </p:nvPr>
        </p:nvPicPr>
        <p:blipFill>
          <a:blip r:embed="rId3"/>
          <a:stretch>
            <a:fillRect/>
          </a:stretch>
        </p:blipFill>
        <p:spPr>
          <a:xfrm>
            <a:off x="588963" y="1909337"/>
            <a:ext cx="5214937" cy="4187825"/>
          </a:xfrm>
          <a:prstGeom prst="rect">
            <a:avLst/>
          </a:prstGeom>
        </p:spPr>
      </p:pic>
      <p:sp>
        <p:nvSpPr>
          <p:cNvPr id="10" name="Text Placeholder 9">
            <a:extLst>
              <a:ext uri="{FF2B5EF4-FFF2-40B4-BE49-F238E27FC236}">
                <a16:creationId xmlns:a16="http://schemas.microsoft.com/office/drawing/2014/main" id="{95DE5B7B-DCA8-F499-6EFF-7057E71FFE0B}"/>
              </a:ext>
            </a:extLst>
          </p:cNvPr>
          <p:cNvSpPr>
            <a:spLocks noGrp="1"/>
          </p:cNvSpPr>
          <p:nvPr>
            <p:ph type="body" sz="quarter" idx="17"/>
          </p:nvPr>
        </p:nvSpPr>
        <p:spPr>
          <a:xfrm>
            <a:off x="6629213" y="1436688"/>
            <a:ext cx="4988111" cy="430887"/>
          </a:xfrm>
        </p:spPr>
        <p:txBody>
          <a:bodyPr wrap="square" anchor="t">
            <a:normAutofit/>
          </a:bodyPr>
          <a:lstStyle/>
          <a:p>
            <a:pPr>
              <a:spcAft>
                <a:spcPts val="600"/>
              </a:spcAft>
            </a:pPr>
            <a:r>
              <a:rPr lang="en-US"/>
              <a:t>Designer First UX</a:t>
            </a:r>
          </a:p>
        </p:txBody>
      </p:sp>
      <p:pic>
        <p:nvPicPr>
          <p:cNvPr id="19" name="Picture Placeholder 18">
            <a:extLst>
              <a:ext uri="{FF2B5EF4-FFF2-40B4-BE49-F238E27FC236}">
                <a16:creationId xmlns:a16="http://schemas.microsoft.com/office/drawing/2014/main" id="{5E55060A-F7B5-80D3-7F2A-29BBCB005B96}"/>
              </a:ext>
            </a:extLst>
          </p:cNvPr>
          <p:cNvPicPr>
            <a:picLocks noGrp="1" noChangeAspect="1"/>
          </p:cNvPicPr>
          <p:nvPr>
            <p:ph sz="quarter" idx="13"/>
          </p:nvPr>
        </p:nvPicPr>
        <p:blipFill>
          <a:blip r:embed="rId4"/>
          <a:stretch>
            <a:fillRect/>
          </a:stretch>
        </p:blipFill>
        <p:spPr>
          <a:xfrm>
            <a:off x="6629214" y="1909337"/>
            <a:ext cx="4745410" cy="4187825"/>
          </a:xfrm>
          <a:prstGeom prst="rect">
            <a:avLst/>
          </a:prstGeom>
          <a:noFill/>
        </p:spPr>
      </p:pic>
    </p:spTree>
    <p:extLst>
      <p:ext uri="{BB962C8B-B14F-4D97-AF65-F5344CB8AC3E}">
        <p14:creationId xmlns:p14="http://schemas.microsoft.com/office/powerpoint/2010/main" val="11115491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 name="Rounded Rectangle 2098">
            <a:extLst>
              <a:ext uri="{FF2B5EF4-FFF2-40B4-BE49-F238E27FC236}">
                <a16:creationId xmlns:a16="http://schemas.microsoft.com/office/drawing/2014/main" id="{9A0484FA-6D75-06EF-B834-4EB994C3F3CA}"/>
              </a:ext>
            </a:extLst>
          </p:cNvPr>
          <p:cNvSpPr/>
          <p:nvPr/>
        </p:nvSpPr>
        <p:spPr bwMode="auto">
          <a:xfrm>
            <a:off x="8379617" y="3083172"/>
            <a:ext cx="3439565" cy="1274749"/>
          </a:xfrm>
          <a:prstGeom prst="roundRect">
            <a:avLst>
              <a:gd name="adj" fmla="val 5231"/>
            </a:avLst>
          </a:prstGeom>
          <a:solidFill>
            <a:srgbClr val="F2F2F2">
              <a:alpha val="50000"/>
            </a:srgbClr>
          </a:solidFill>
          <a:ln>
            <a:solidFill>
              <a:srgbClr val="0078D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098" name="Rounded Rectangle 2097">
            <a:extLst>
              <a:ext uri="{FF2B5EF4-FFF2-40B4-BE49-F238E27FC236}">
                <a16:creationId xmlns:a16="http://schemas.microsoft.com/office/drawing/2014/main" id="{CE408CFE-3344-5378-45AA-D5426EED983F}"/>
              </a:ext>
            </a:extLst>
          </p:cNvPr>
          <p:cNvSpPr/>
          <p:nvPr/>
        </p:nvSpPr>
        <p:spPr bwMode="auto">
          <a:xfrm>
            <a:off x="8227217" y="2930772"/>
            <a:ext cx="3439565" cy="1274749"/>
          </a:xfrm>
          <a:prstGeom prst="roundRect">
            <a:avLst>
              <a:gd name="adj" fmla="val 5231"/>
            </a:avLst>
          </a:prstGeom>
          <a:solidFill>
            <a:srgbClr val="F2F2F2">
              <a:alpha val="75000"/>
            </a:srgbClr>
          </a:solidFill>
          <a:ln>
            <a:solidFill>
              <a:srgbClr val="0078D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049" name="Rectangle: Rounded Corners 73">
            <a:extLst>
              <a:ext uri="{FF2B5EF4-FFF2-40B4-BE49-F238E27FC236}">
                <a16:creationId xmlns:a16="http://schemas.microsoft.com/office/drawing/2014/main" id="{502243AA-337E-B903-E64B-FF9B15E4D750}"/>
              </a:ext>
            </a:extLst>
          </p:cNvPr>
          <p:cNvSpPr/>
          <p:nvPr/>
        </p:nvSpPr>
        <p:spPr>
          <a:xfrm>
            <a:off x="4655045" y="2810082"/>
            <a:ext cx="2998793" cy="3648233"/>
          </a:xfrm>
          <a:prstGeom prst="roundRect">
            <a:avLst>
              <a:gd name="adj" fmla="val 4211"/>
            </a:avLst>
          </a:prstGeom>
          <a:solidFill>
            <a:srgbClr val="F2F2F2"/>
          </a:solidFill>
          <a:ln>
            <a:solidFill>
              <a:srgbClr val="0078D5"/>
            </a:solid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chemeClr val="tx1"/>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1A8E6F89-CC21-F066-0760-47C33A19EDA7}"/>
              </a:ext>
            </a:extLst>
          </p:cNvPr>
          <p:cNvGrpSpPr/>
          <p:nvPr/>
        </p:nvGrpSpPr>
        <p:grpSpPr>
          <a:xfrm>
            <a:off x="3800189" y="2817371"/>
            <a:ext cx="1002553" cy="2619603"/>
            <a:chOff x="1677971" y="5680661"/>
            <a:chExt cx="2442164" cy="477789"/>
          </a:xfrm>
        </p:grpSpPr>
        <p:grpSp>
          <p:nvGrpSpPr>
            <p:cNvPr id="3" name="Group 2">
              <a:extLst>
                <a:ext uri="{FF2B5EF4-FFF2-40B4-BE49-F238E27FC236}">
                  <a16:creationId xmlns:a16="http://schemas.microsoft.com/office/drawing/2014/main" id="{30A8DFE4-A9E2-DAA0-0F48-F866EF94884A}"/>
                </a:ext>
                <a:ext uri="{C183D7F6-B498-43B3-948B-1728B52AA6E4}">
                  <adec:decorative xmlns:adec="http://schemas.microsoft.com/office/drawing/2017/decorative" val="1"/>
                </a:ext>
              </a:extLst>
            </p:cNvPr>
            <p:cNvGrpSpPr/>
            <p:nvPr/>
          </p:nvGrpSpPr>
          <p:grpSpPr>
            <a:xfrm>
              <a:off x="1677971" y="5680661"/>
              <a:ext cx="1607892" cy="477789"/>
              <a:chOff x="5277895" y="4372524"/>
              <a:chExt cx="1607892" cy="477789"/>
            </a:xfrm>
          </p:grpSpPr>
          <p:cxnSp>
            <p:nvCxnSpPr>
              <p:cNvPr id="5" name="Straight Connector 4">
                <a:extLst>
                  <a:ext uri="{FF2B5EF4-FFF2-40B4-BE49-F238E27FC236}">
                    <a16:creationId xmlns:a16="http://schemas.microsoft.com/office/drawing/2014/main" id="{1CB5430B-40CA-F54E-8FA1-FC7E3D81B82E}"/>
                  </a:ext>
                </a:extLst>
              </p:cNvPr>
              <p:cNvCxnSpPr>
                <a:cxnSpLocks/>
              </p:cNvCxnSpPr>
              <p:nvPr/>
            </p:nvCxnSpPr>
            <p:spPr>
              <a:xfrm flipH="1">
                <a:off x="5277895" y="4372524"/>
                <a:ext cx="15678" cy="357957"/>
              </a:xfrm>
              <a:prstGeom prst="line">
                <a:avLst/>
              </a:prstGeom>
              <a:ln w="19050" cap="rnd">
                <a:solidFill>
                  <a:schemeClr val="bg1">
                    <a:lumMod val="50000"/>
                    <a:lumOff val="50000"/>
                  </a:schemeClr>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Arc 5">
                <a:extLst>
                  <a:ext uri="{FF2B5EF4-FFF2-40B4-BE49-F238E27FC236}">
                    <a16:creationId xmlns:a16="http://schemas.microsoft.com/office/drawing/2014/main" id="{3C60E4D0-9E1C-65B0-7B26-1FA4AEC3D8BC}"/>
                  </a:ext>
                </a:extLst>
              </p:cNvPr>
              <p:cNvSpPr/>
              <p:nvPr/>
            </p:nvSpPr>
            <p:spPr>
              <a:xfrm rot="16200000" flipH="1">
                <a:off x="5278775" y="4622754"/>
                <a:ext cx="227559" cy="227559"/>
              </a:xfrm>
              <a:prstGeom prst="arc">
                <a:avLst/>
              </a:prstGeom>
              <a:ln w="19050" cap="rnd">
                <a:solidFill>
                  <a:schemeClr val="bg1">
                    <a:lumMod val="50000"/>
                    <a:lumOff val="50000"/>
                  </a:schemeClr>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BCE4459-A5D9-C012-63DB-FFD1D4A89D43}"/>
                  </a:ext>
                </a:extLst>
              </p:cNvPr>
              <p:cNvCxnSpPr>
                <a:cxnSpLocks/>
              </p:cNvCxnSpPr>
              <p:nvPr/>
            </p:nvCxnSpPr>
            <p:spPr>
              <a:xfrm>
                <a:off x="5391124" y="4850091"/>
                <a:ext cx="1494663" cy="0"/>
              </a:xfrm>
              <a:prstGeom prst="line">
                <a:avLst/>
              </a:prstGeom>
              <a:ln w="19050" cap="rnd">
                <a:solidFill>
                  <a:schemeClr val="bg1">
                    <a:lumMod val="50000"/>
                    <a:lumOff val="50000"/>
                  </a:schemeClr>
                </a:solidFill>
                <a:round/>
                <a:headEnd type="none" w="lg"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4" name="Straight Arrow Connector 3">
              <a:extLst>
                <a:ext uri="{FF2B5EF4-FFF2-40B4-BE49-F238E27FC236}">
                  <a16:creationId xmlns:a16="http://schemas.microsoft.com/office/drawing/2014/main" id="{80B7BC5F-23DB-E5BA-B88B-508B0C71806D}"/>
                </a:ext>
              </a:extLst>
            </p:cNvPr>
            <p:cNvCxnSpPr>
              <a:cxnSpLocks/>
            </p:cNvCxnSpPr>
            <p:nvPr/>
          </p:nvCxnSpPr>
          <p:spPr>
            <a:xfrm>
              <a:off x="3285863" y="6158228"/>
              <a:ext cx="834272" cy="0"/>
            </a:xfrm>
            <a:prstGeom prst="straightConnector1">
              <a:avLst/>
            </a:prstGeom>
            <a:ln w="19050" cap="rnd">
              <a:solidFill>
                <a:schemeClr val="bg1">
                  <a:lumMod val="50000"/>
                  <a:lumOff val="50000"/>
                </a:schemeClr>
              </a:solidFill>
              <a:round/>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2059" name="Rectangle: Rounded Corners 75">
            <a:extLst>
              <a:ext uri="{FF2B5EF4-FFF2-40B4-BE49-F238E27FC236}">
                <a16:creationId xmlns:a16="http://schemas.microsoft.com/office/drawing/2014/main" id="{08DA56D8-C746-586B-199B-C31224CDA68C}"/>
              </a:ext>
            </a:extLst>
          </p:cNvPr>
          <p:cNvSpPr/>
          <p:nvPr/>
        </p:nvSpPr>
        <p:spPr>
          <a:xfrm>
            <a:off x="5310065" y="3382968"/>
            <a:ext cx="2076444" cy="964181"/>
          </a:xfrm>
          <a:prstGeom prst="roundRect">
            <a:avLst/>
          </a:prstGeom>
          <a:solidFill>
            <a:srgbClr val="D7D2CB">
              <a:alpha val="42000"/>
            </a:srgbClr>
          </a:solidFill>
          <a:ln w="6350" cap="flat" cmpd="sng" algn="ctr">
            <a:solidFill>
              <a:srgbClr val="0078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effectLst/>
              <a:uLnTx/>
              <a:uFillTx/>
              <a:latin typeface="Segoe UI Semibold"/>
              <a:ea typeface="+mn-ea"/>
              <a:cs typeface="+mn-cs"/>
            </a:endParaRPr>
          </a:p>
        </p:txBody>
      </p:sp>
      <p:sp>
        <p:nvSpPr>
          <p:cNvPr id="39" name="Rectangle: Rounded Corners 21">
            <a:extLst>
              <a:ext uri="{FF2B5EF4-FFF2-40B4-BE49-F238E27FC236}">
                <a16:creationId xmlns:a16="http://schemas.microsoft.com/office/drawing/2014/main" id="{9434E52D-C3B2-65B1-DC41-499ED5CA61C5}"/>
              </a:ext>
            </a:extLst>
          </p:cNvPr>
          <p:cNvSpPr/>
          <p:nvPr/>
        </p:nvSpPr>
        <p:spPr bwMode="auto">
          <a:xfrm>
            <a:off x="588264" y="1978949"/>
            <a:ext cx="3651964" cy="814597"/>
          </a:xfrm>
          <a:prstGeom prst="roundRect">
            <a:avLst>
              <a:gd name="adj" fmla="val 16046"/>
            </a:avLst>
          </a:prstGeom>
          <a:noFill/>
          <a:ln w="9525" cap="flat" cmpd="sng" algn="ctr">
            <a:solidFill>
              <a:schemeClr val="bg1">
                <a:lumMod val="50000"/>
                <a:lumOff val="50000"/>
              </a:schemeClr>
            </a:soli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a:ln>
                <a:noFill/>
              </a:ln>
              <a:effectLst/>
              <a:uLnTx/>
              <a:uFillTx/>
              <a:latin typeface="Segoe UI"/>
              <a:ea typeface="+mn-ea"/>
              <a:cs typeface="Segoe UI" pitchFamily="34" charset="0"/>
            </a:endParaRPr>
          </a:p>
        </p:txBody>
      </p:sp>
      <p:grpSp>
        <p:nvGrpSpPr>
          <p:cNvPr id="40" name="Group 39">
            <a:extLst>
              <a:ext uri="{FF2B5EF4-FFF2-40B4-BE49-F238E27FC236}">
                <a16:creationId xmlns:a16="http://schemas.microsoft.com/office/drawing/2014/main" id="{8A93F790-9829-E939-0DE6-861149C2D5DC}"/>
              </a:ext>
            </a:extLst>
          </p:cNvPr>
          <p:cNvGrpSpPr/>
          <p:nvPr/>
        </p:nvGrpSpPr>
        <p:grpSpPr>
          <a:xfrm>
            <a:off x="372818" y="2029621"/>
            <a:ext cx="430887" cy="430887"/>
            <a:chOff x="9645650" y="3596591"/>
            <a:chExt cx="430887" cy="430887"/>
          </a:xfrm>
        </p:grpSpPr>
        <p:sp>
          <p:nvSpPr>
            <p:cNvPr id="41" name="Oval 40">
              <a:extLst>
                <a:ext uri="{FF2B5EF4-FFF2-40B4-BE49-F238E27FC236}">
                  <a16:creationId xmlns:a16="http://schemas.microsoft.com/office/drawing/2014/main" id="{77A733EE-A23F-A646-8DAB-5678238FF206}"/>
                </a:ext>
              </a:extLst>
            </p:cNvPr>
            <p:cNvSpPr/>
            <p:nvPr/>
          </p:nvSpPr>
          <p:spPr bwMode="auto">
            <a:xfrm>
              <a:off x="9645650" y="3596591"/>
              <a:ext cx="430887" cy="430887"/>
            </a:xfrm>
            <a:prstGeom prst="ellipse">
              <a:avLst/>
            </a:prstGeom>
            <a:gradFill>
              <a:gsLst>
                <a:gs pos="95000">
                  <a:srgbClr val="D59DFF"/>
                </a:gs>
                <a:gs pos="3000">
                  <a:srgbClr val="8DC8E8"/>
                </a:gs>
              </a:gsLst>
              <a:lin ang="0" scaled="1"/>
            </a:gradFill>
            <a:ln w="9525" cap="flat" cmpd="sng" algn="ctr">
              <a:solidFill>
                <a:srgbClr val="0078D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a:ln>
                  <a:noFill/>
                </a:ln>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A4D6BBB2-0C46-3499-6111-0AA451B72D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a:effectLst>
              <a:outerShdw blurRad="63500" dist="127000" dir="2700000" algn="tl" rotWithShape="0">
                <a:srgbClr val="000000">
                  <a:alpha val="50000"/>
                </a:srgbClr>
              </a:outerShdw>
            </a:effectLst>
          </p:spPr>
        </p:pic>
      </p:grpSp>
      <p:sp>
        <p:nvSpPr>
          <p:cNvPr id="43" name="TextBox 42">
            <a:extLst>
              <a:ext uri="{FF2B5EF4-FFF2-40B4-BE49-F238E27FC236}">
                <a16:creationId xmlns:a16="http://schemas.microsoft.com/office/drawing/2014/main" id="{025EF277-C6CA-E0B7-A1FF-E8E7E2F99979}"/>
              </a:ext>
            </a:extLst>
          </p:cNvPr>
          <p:cNvSpPr txBox="1"/>
          <p:nvPr/>
        </p:nvSpPr>
        <p:spPr>
          <a:xfrm>
            <a:off x="651207" y="1582103"/>
            <a:ext cx="1556516" cy="307777"/>
          </a:xfrm>
          <a:prstGeom prst="rect">
            <a:avLst/>
          </a:prstGeom>
          <a:noFill/>
          <a:ln>
            <a:noFill/>
          </a:ln>
        </p:spPr>
        <p:txBody>
          <a:bodyPr wrap="none" lIns="0" tIns="0" rIns="0" bIns="0" rtlCol="0">
            <a:spAutoFit/>
          </a:bodyPr>
          <a:lstStyle/>
          <a:p>
            <a:pPr>
              <a:defRPr/>
            </a:pPr>
            <a:r>
              <a:rPr lang="en-US" sz="2000">
                <a:latin typeface="Segoe UI Semibold"/>
              </a:rPr>
              <a:t>Search Query</a:t>
            </a:r>
          </a:p>
        </p:txBody>
      </p:sp>
      <p:sp>
        <p:nvSpPr>
          <p:cNvPr id="46" name="TextBox 45">
            <a:extLst>
              <a:ext uri="{FF2B5EF4-FFF2-40B4-BE49-F238E27FC236}">
                <a16:creationId xmlns:a16="http://schemas.microsoft.com/office/drawing/2014/main" id="{FC3C79A4-7DD6-604D-861C-14FA621331B6}"/>
              </a:ext>
            </a:extLst>
          </p:cNvPr>
          <p:cNvSpPr txBox="1"/>
          <p:nvPr/>
        </p:nvSpPr>
        <p:spPr>
          <a:xfrm>
            <a:off x="952385" y="2106564"/>
            <a:ext cx="2847804" cy="492443"/>
          </a:xfrm>
          <a:prstGeom prst="rect">
            <a:avLst/>
          </a:prstGeom>
          <a:noFill/>
          <a:ln>
            <a:noFill/>
          </a:ln>
        </p:spPr>
        <p:txBody>
          <a:bodyPr wrap="square" lIns="0" tIns="0" rIns="0" bIns="0" rtlCol="0">
            <a:spAutoFit/>
          </a:bodyPr>
          <a:lstStyle>
            <a:defPPr>
              <a:defRPr lang="en-US"/>
            </a:defPPr>
            <a:lvl1pPr>
              <a:defRPr sz="1400"/>
            </a:lvl1pPr>
          </a:lstStyle>
          <a:p>
            <a:r>
              <a:rPr lang="en-GB" sz="1600"/>
              <a:t>I need warm waterproof shoes </a:t>
            </a:r>
          </a:p>
          <a:p>
            <a:r>
              <a:rPr lang="en-GB" sz="1600"/>
              <a:t>to go on a hike.</a:t>
            </a:r>
          </a:p>
        </p:txBody>
      </p:sp>
      <p:cxnSp>
        <p:nvCxnSpPr>
          <p:cNvPr id="47" name="Straight Arrow Connector 46">
            <a:extLst>
              <a:ext uri="{FF2B5EF4-FFF2-40B4-BE49-F238E27FC236}">
                <a16:creationId xmlns:a16="http://schemas.microsoft.com/office/drawing/2014/main" id="{878FA35E-4570-1892-8D00-574ED6406C99}"/>
              </a:ext>
            </a:extLst>
          </p:cNvPr>
          <p:cNvCxnSpPr>
            <a:cxnSpLocks/>
          </p:cNvCxnSpPr>
          <p:nvPr/>
        </p:nvCxnSpPr>
        <p:spPr>
          <a:xfrm>
            <a:off x="2363477" y="2828724"/>
            <a:ext cx="0" cy="739422"/>
          </a:xfrm>
          <a:prstGeom prst="straightConnector1">
            <a:avLst/>
          </a:prstGeom>
          <a:ln w="19050" cap="rnd">
            <a:solidFill>
              <a:schemeClr val="bg1">
                <a:lumMod val="50000"/>
                <a:lumOff val="50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7240D81-CA63-E950-F3D9-FC948F0F9B24}"/>
              </a:ext>
            </a:extLst>
          </p:cNvPr>
          <p:cNvGrpSpPr/>
          <p:nvPr/>
        </p:nvGrpSpPr>
        <p:grpSpPr>
          <a:xfrm>
            <a:off x="588264" y="3847509"/>
            <a:ext cx="3651962" cy="1274749"/>
            <a:chOff x="7316971" y="-395155"/>
            <a:chExt cx="1738160" cy="3979672"/>
          </a:xfrm>
        </p:grpSpPr>
        <p:sp>
          <p:nvSpPr>
            <p:cNvPr id="52" name="Rounded Rectangle 51">
              <a:extLst>
                <a:ext uri="{FF2B5EF4-FFF2-40B4-BE49-F238E27FC236}">
                  <a16:creationId xmlns:a16="http://schemas.microsoft.com/office/drawing/2014/main" id="{71C6BEB9-9911-D275-254E-0175F02EC8EB}"/>
                </a:ext>
              </a:extLst>
            </p:cNvPr>
            <p:cNvSpPr/>
            <p:nvPr/>
          </p:nvSpPr>
          <p:spPr bwMode="auto">
            <a:xfrm>
              <a:off x="7316971" y="-395155"/>
              <a:ext cx="1738160" cy="3979672"/>
            </a:xfrm>
            <a:prstGeom prst="roundRect">
              <a:avLst>
                <a:gd name="adj" fmla="val 5231"/>
              </a:avLst>
            </a:prstGeom>
            <a:solidFill>
              <a:srgbClr val="F2F2F2"/>
            </a:solidFill>
            <a:ln>
              <a:solidFill>
                <a:srgbClr val="0078D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53" name="TextBox 52">
              <a:extLst>
                <a:ext uri="{FF2B5EF4-FFF2-40B4-BE49-F238E27FC236}">
                  <a16:creationId xmlns:a16="http://schemas.microsoft.com/office/drawing/2014/main" id="{5B889036-78C0-2C74-62A9-F685EAC2808B}"/>
                </a:ext>
              </a:extLst>
            </p:cNvPr>
            <p:cNvSpPr txBox="1"/>
            <p:nvPr/>
          </p:nvSpPr>
          <p:spPr>
            <a:xfrm>
              <a:off x="7473871" y="746315"/>
              <a:ext cx="1376034" cy="2306054"/>
            </a:xfrm>
            <a:prstGeom prst="rect">
              <a:avLst/>
            </a:prstGeom>
            <a:noFill/>
            <a:ln>
              <a:solidFill>
                <a:srgbClr val="0078D5"/>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[0.023883354, 0.021508986,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0.044205155, 0.019588541,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0.031198505, …]</a:t>
              </a:r>
              <a:endParaRPr kumimoji="0" lang="en-US" sz="1400" b="0" i="0" u="none" strike="noStrike" kern="0" cap="none" spc="0" normalizeH="0" baseline="0" noProof="0">
                <a:ln>
                  <a:noFill/>
                </a:ln>
                <a:solidFill>
                  <a:schemeClr val="bg1"/>
                </a:solidFill>
                <a:effectLst/>
                <a:uLnTx/>
                <a:uFillTx/>
              </a:endParaRPr>
            </a:p>
          </p:txBody>
        </p:sp>
      </p:grpSp>
      <p:sp>
        <p:nvSpPr>
          <p:cNvPr id="55" name="Rounded Rectangle 10">
            <a:extLst>
              <a:ext uri="{FF2B5EF4-FFF2-40B4-BE49-F238E27FC236}">
                <a16:creationId xmlns:a16="http://schemas.microsoft.com/office/drawing/2014/main" id="{5A155C74-C53A-2B23-31B9-DA0D5E3D1268}"/>
              </a:ext>
            </a:extLst>
          </p:cNvPr>
          <p:cNvSpPr/>
          <p:nvPr/>
        </p:nvSpPr>
        <p:spPr bwMode="auto">
          <a:xfrm>
            <a:off x="1269956" y="3679762"/>
            <a:ext cx="2299835" cy="350562"/>
          </a:xfrm>
          <a:prstGeom prst="roundRect">
            <a:avLst>
              <a:gd name="adj" fmla="val 50000"/>
            </a:avLst>
          </a:prstGeom>
          <a:gradFill flip="none" rotWithShape="1">
            <a:gsLst>
              <a:gs pos="95000">
                <a:srgbClr val="D59DFF"/>
              </a:gs>
              <a:gs pos="3000">
                <a:srgbClr val="8DC8E8"/>
              </a:gs>
            </a:gsLst>
            <a:lin ang="0" scaled="1"/>
            <a:tileRect/>
          </a:gradFill>
          <a:ln>
            <a:solidFill>
              <a:srgbClr val="0078D5"/>
            </a:solidFill>
          </a:ln>
          <a:effectLst>
            <a:outerShdw blurRad="63500" dist="127000" dir="2700000" algn="tl" rotWithShape="0">
              <a:srgbClr val="000000">
                <a:alpha val="50000"/>
              </a:srgbClr>
            </a:outerShdw>
          </a:effectLst>
        </p:spPr>
        <p:txBody>
          <a:bodyPr vert="horz" wrap="square" lIns="0" tIns="18288" rIns="0" bIns="45720" rtlCol="0" anchor="ctr" anchorCtr="0">
            <a:spAutoFit/>
          </a:bodyPr>
          <a:lstStyle/>
          <a:p>
            <a:pPr algn="ctr" defTabSz="914400" fontAlgn="base">
              <a:spcBef>
                <a:spcPct val="0"/>
              </a:spcBef>
              <a:spcAft>
                <a:spcPct val="0"/>
              </a:spcAft>
            </a:pPr>
            <a:r>
              <a:rPr lang="en-US" sz="1600" b="1">
                <a:ln w="3175">
                  <a:noFill/>
                </a:ln>
                <a:solidFill>
                  <a:srgbClr val="091F2C"/>
                </a:solidFill>
                <a:latin typeface="Segoe UI Semibold"/>
                <a:cs typeface="Segoe UI" pitchFamily="34" charset="0"/>
              </a:rPr>
              <a:t>Create Embedding</a:t>
            </a:r>
          </a:p>
        </p:txBody>
      </p:sp>
      <p:sp>
        <p:nvSpPr>
          <p:cNvPr id="2051" name="Rectangle: Rounded Corners 74">
            <a:extLst>
              <a:ext uri="{FF2B5EF4-FFF2-40B4-BE49-F238E27FC236}">
                <a16:creationId xmlns:a16="http://schemas.microsoft.com/office/drawing/2014/main" id="{94D731B8-7890-49D6-62E9-5FB17A205BAC}"/>
              </a:ext>
            </a:extLst>
          </p:cNvPr>
          <p:cNvSpPr/>
          <p:nvPr/>
        </p:nvSpPr>
        <p:spPr>
          <a:xfrm>
            <a:off x="5156457" y="2610164"/>
            <a:ext cx="2069940" cy="437120"/>
          </a:xfrm>
          <a:prstGeom prst="roundRect">
            <a:avLst>
              <a:gd name="adj" fmla="val 50000"/>
            </a:avLst>
          </a:prstGeom>
          <a:gradFill flip="none" rotWithShape="1">
            <a:gsLst>
              <a:gs pos="95000">
                <a:srgbClr val="D59DFF"/>
              </a:gs>
              <a:gs pos="3000">
                <a:srgbClr val="8DC8E8"/>
              </a:gs>
            </a:gsLst>
            <a:lin ang="0" scaled="1"/>
            <a:tileRect/>
          </a:gradFill>
          <a:ln>
            <a:solidFill>
              <a:srgbClr val="0078D5"/>
            </a:solidFill>
          </a:ln>
          <a:effectLst>
            <a:outerShdw blurRad="63500" dist="127000" dir="2700000" algn="tl" rotWithShape="0">
              <a:srgbClr val="000000">
                <a:alpha val="50000"/>
              </a:srgbClr>
            </a:outerShdw>
          </a:effectLst>
        </p:spPr>
        <p:txBody>
          <a:bodyPr vert="horz" wrap="square" lIns="0" tIns="18288" rIns="0" bIns="45720" rtlCol="0" anchor="ctr" anchorCtr="0">
            <a:spAutoFit/>
          </a:bodyPr>
          <a:lstStyle/>
          <a:p>
            <a:pPr algn="ctr" defTabSz="914400" fontAlgn="base">
              <a:spcBef>
                <a:spcPct val="0"/>
              </a:spcBef>
              <a:spcAft>
                <a:spcPct val="0"/>
              </a:spcAft>
            </a:pPr>
            <a:r>
              <a:rPr lang="en-CA" sz="1600" b="1">
                <a:ln w="3175">
                  <a:noFill/>
                </a:ln>
                <a:solidFill>
                  <a:srgbClr val="091F2C"/>
                </a:solidFill>
                <a:latin typeface="Segoe UI Semibold"/>
                <a:cs typeface="Segoe UI" pitchFamily="34" charset="0"/>
              </a:rPr>
              <a:t>Search Service</a:t>
            </a:r>
          </a:p>
        </p:txBody>
      </p:sp>
      <p:sp>
        <p:nvSpPr>
          <p:cNvPr id="2053" name="Rectangle: Rounded Corners 75">
            <a:extLst>
              <a:ext uri="{FF2B5EF4-FFF2-40B4-BE49-F238E27FC236}">
                <a16:creationId xmlns:a16="http://schemas.microsoft.com/office/drawing/2014/main" id="{4171CECE-DB60-426F-A6DF-2DC2861A8563}"/>
              </a:ext>
            </a:extLst>
          </p:cNvPr>
          <p:cNvSpPr/>
          <p:nvPr/>
        </p:nvSpPr>
        <p:spPr>
          <a:xfrm>
            <a:off x="5011031" y="5152560"/>
            <a:ext cx="2381748" cy="964181"/>
          </a:xfrm>
          <a:prstGeom prst="roundRect">
            <a:avLst/>
          </a:prstGeom>
          <a:solidFill>
            <a:srgbClr val="D7D2CB">
              <a:alpha val="65000"/>
            </a:srgbClr>
          </a:solidFill>
          <a:ln w="6350" cap="flat" cmpd="sng" algn="ctr">
            <a:solidFill>
              <a:srgbClr val="0078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chemeClr val="bg1"/>
                </a:solidFill>
                <a:effectLst/>
                <a:uLnTx/>
                <a:uFillTx/>
                <a:latin typeface="Segoe UI Semibold"/>
                <a:ea typeface="+mn-ea"/>
                <a:cs typeface="+mn-cs"/>
              </a:rPr>
              <a:t>Hybrid</a:t>
            </a:r>
            <a:r>
              <a:rPr kumimoji="0" lang="en-CA" sz="1400" b="0" i="0" u="none" strike="noStrike" kern="0" cap="none" spc="0" normalizeH="0" noProof="0">
                <a:ln w="0"/>
                <a:solidFill>
                  <a:schemeClr val="bg1"/>
                </a:solidFill>
                <a:effectLst/>
                <a:uLnTx/>
                <a:uFillTx/>
                <a:latin typeface="Segoe UI Semibold"/>
                <a:ea typeface="+mn-ea"/>
                <a:cs typeface="+mn-cs"/>
              </a:rPr>
              <a:t> </a:t>
            </a:r>
            <a:r>
              <a:rPr kumimoji="0" lang="en-CA" sz="1400" b="0" i="0" u="none" strike="noStrike" kern="0" cap="none" spc="0" normalizeH="0" baseline="0" noProof="0">
                <a:ln w="0"/>
                <a:solidFill>
                  <a:schemeClr val="bg1"/>
                </a:solidFill>
                <a:effectLst/>
                <a:uLnTx/>
                <a:uFillTx/>
                <a:latin typeface="Segoe UI Semibold"/>
                <a:ea typeface="+mn-ea"/>
                <a:cs typeface="+mn-cs"/>
              </a:rPr>
              <a:t>Vector an</a:t>
            </a:r>
            <a:r>
              <a:rPr lang="en-CA" sz="1400" kern="0">
                <a:ln w="0"/>
                <a:solidFill>
                  <a:schemeClr val="bg1"/>
                </a:solidFill>
                <a:latin typeface="Segoe UI Semibold"/>
              </a:rPr>
              <a:t>d Keyword</a:t>
            </a:r>
            <a:r>
              <a:rPr kumimoji="0" lang="en-CA" sz="1400" b="0" i="0" u="none" strike="noStrike" kern="0" cap="none" spc="0" normalizeH="0" baseline="0" noProof="0">
                <a:ln w="0"/>
                <a:solidFill>
                  <a:schemeClr val="bg1"/>
                </a:solidFill>
                <a:effectLst/>
                <a:uLnTx/>
                <a:uFillTx/>
                <a:latin typeface="Segoe UI Semibold"/>
                <a:ea typeface="+mn-ea"/>
                <a:cs typeface="+mn-cs"/>
              </a:rPr>
              <a:t> Search</a:t>
            </a:r>
          </a:p>
        </p:txBody>
      </p:sp>
      <p:sp>
        <p:nvSpPr>
          <p:cNvPr id="2058" name="Rectangle: Rounded Corners 75">
            <a:extLst>
              <a:ext uri="{FF2B5EF4-FFF2-40B4-BE49-F238E27FC236}">
                <a16:creationId xmlns:a16="http://schemas.microsoft.com/office/drawing/2014/main" id="{876D7BFB-637F-C3DE-6021-45FF8009CC7E}"/>
              </a:ext>
            </a:extLst>
          </p:cNvPr>
          <p:cNvSpPr/>
          <p:nvPr/>
        </p:nvSpPr>
        <p:spPr>
          <a:xfrm>
            <a:off x="5159199" y="3529330"/>
            <a:ext cx="2076444" cy="964181"/>
          </a:xfrm>
          <a:prstGeom prst="roundRect">
            <a:avLst/>
          </a:prstGeom>
          <a:solidFill>
            <a:srgbClr val="D7D2CB">
              <a:alpha val="59837"/>
            </a:srgbClr>
          </a:solidFill>
          <a:ln w="6350" cap="flat" cmpd="sng" algn="ctr">
            <a:solidFill>
              <a:srgbClr val="0078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effectLst/>
              <a:uLnTx/>
              <a:uFillTx/>
              <a:latin typeface="Segoe UI Semibold"/>
              <a:ea typeface="+mn-ea"/>
              <a:cs typeface="+mn-cs"/>
            </a:endParaRPr>
          </a:p>
        </p:txBody>
      </p:sp>
      <p:sp>
        <p:nvSpPr>
          <p:cNvPr id="2057" name="Rectangle: Rounded Corners 75">
            <a:extLst>
              <a:ext uri="{FF2B5EF4-FFF2-40B4-BE49-F238E27FC236}">
                <a16:creationId xmlns:a16="http://schemas.microsoft.com/office/drawing/2014/main" id="{BE21D62F-383E-C923-3897-F864C33E3971}"/>
              </a:ext>
            </a:extLst>
          </p:cNvPr>
          <p:cNvSpPr/>
          <p:nvPr/>
        </p:nvSpPr>
        <p:spPr>
          <a:xfrm>
            <a:off x="5004761" y="3678253"/>
            <a:ext cx="2076444" cy="964181"/>
          </a:xfrm>
          <a:prstGeom prst="roundRect">
            <a:avLst/>
          </a:prstGeom>
          <a:solidFill>
            <a:srgbClr val="D7D2CB"/>
          </a:solidFill>
          <a:ln w="6350" cap="flat" cmpd="sng" algn="ctr">
            <a:solidFill>
              <a:srgbClr val="0078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chemeClr val="bg1"/>
                </a:solidFill>
                <a:effectLst/>
                <a:uLnTx/>
                <a:uFillTx/>
                <a:latin typeface="Segoe UI Semibold"/>
                <a:ea typeface="+mn-ea"/>
                <a:cs typeface="+mn-cs"/>
              </a:rPr>
              <a:t>Search Index</a:t>
            </a:r>
          </a:p>
        </p:txBody>
      </p:sp>
      <p:cxnSp>
        <p:nvCxnSpPr>
          <p:cNvPr id="2060" name="Straight Arrow Connector 2059">
            <a:extLst>
              <a:ext uri="{FF2B5EF4-FFF2-40B4-BE49-F238E27FC236}">
                <a16:creationId xmlns:a16="http://schemas.microsoft.com/office/drawing/2014/main" id="{3E38797B-B59A-696E-A68F-E8B84E11857E}"/>
              </a:ext>
            </a:extLst>
          </p:cNvPr>
          <p:cNvCxnSpPr>
            <a:cxnSpLocks/>
          </p:cNvCxnSpPr>
          <p:nvPr/>
        </p:nvCxnSpPr>
        <p:spPr>
          <a:xfrm flipV="1">
            <a:off x="5934088" y="4705652"/>
            <a:ext cx="0" cy="396475"/>
          </a:xfrm>
          <a:prstGeom prst="straightConnector1">
            <a:avLst/>
          </a:prstGeom>
          <a:ln w="19050" cap="rnd">
            <a:solidFill>
              <a:schemeClr val="bg1">
                <a:lumMod val="50000"/>
                <a:lumOff val="50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063" name="Straight Arrow Connector 2062">
            <a:extLst>
              <a:ext uri="{FF2B5EF4-FFF2-40B4-BE49-F238E27FC236}">
                <a16:creationId xmlns:a16="http://schemas.microsoft.com/office/drawing/2014/main" id="{BDA345B7-8536-172C-B2D3-1598793971BD}"/>
              </a:ext>
            </a:extLst>
          </p:cNvPr>
          <p:cNvCxnSpPr>
            <a:cxnSpLocks/>
          </p:cNvCxnSpPr>
          <p:nvPr/>
        </p:nvCxnSpPr>
        <p:spPr>
          <a:xfrm>
            <a:off x="7502474" y="5674741"/>
            <a:ext cx="834272" cy="0"/>
          </a:xfrm>
          <a:prstGeom prst="straightConnector1">
            <a:avLst/>
          </a:prstGeom>
          <a:ln w="19050" cap="rnd">
            <a:solidFill>
              <a:schemeClr val="bg1">
                <a:lumMod val="50000"/>
                <a:lumOff val="50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072" name="Group 2071">
            <a:extLst>
              <a:ext uri="{FF2B5EF4-FFF2-40B4-BE49-F238E27FC236}">
                <a16:creationId xmlns:a16="http://schemas.microsoft.com/office/drawing/2014/main" id="{0D554687-2451-8A75-B6B9-B90D02FA015C}"/>
              </a:ext>
            </a:extLst>
          </p:cNvPr>
          <p:cNvGrpSpPr/>
          <p:nvPr/>
        </p:nvGrpSpPr>
        <p:grpSpPr>
          <a:xfrm>
            <a:off x="2361457" y="5213202"/>
            <a:ext cx="2442164" cy="451547"/>
            <a:chOff x="1677971" y="5706903"/>
            <a:chExt cx="2442164" cy="451547"/>
          </a:xfrm>
        </p:grpSpPr>
        <p:grpSp>
          <p:nvGrpSpPr>
            <p:cNvPr id="2064" name="Group 2063">
              <a:extLst>
                <a:ext uri="{FF2B5EF4-FFF2-40B4-BE49-F238E27FC236}">
                  <a16:creationId xmlns:a16="http://schemas.microsoft.com/office/drawing/2014/main" id="{5B2AEB8D-ABFE-B753-B6F3-C8A6F2B5C2BB}"/>
                </a:ext>
                <a:ext uri="{C183D7F6-B498-43B3-948B-1728B52AA6E4}">
                  <adec:decorative xmlns:adec="http://schemas.microsoft.com/office/drawing/2017/decorative" val="1"/>
                </a:ext>
              </a:extLst>
            </p:cNvPr>
            <p:cNvGrpSpPr/>
            <p:nvPr/>
          </p:nvGrpSpPr>
          <p:grpSpPr>
            <a:xfrm>
              <a:off x="1677971" y="5706903"/>
              <a:ext cx="1607892" cy="451547"/>
              <a:chOff x="5277895" y="4398766"/>
              <a:chExt cx="1607892" cy="451547"/>
            </a:xfrm>
          </p:grpSpPr>
          <p:cxnSp>
            <p:nvCxnSpPr>
              <p:cNvPr id="2065" name="Straight Connector 2064">
                <a:extLst>
                  <a:ext uri="{FF2B5EF4-FFF2-40B4-BE49-F238E27FC236}">
                    <a16:creationId xmlns:a16="http://schemas.microsoft.com/office/drawing/2014/main" id="{3B6F6835-035D-D853-A909-3A959594AE18}"/>
                  </a:ext>
                </a:extLst>
              </p:cNvPr>
              <p:cNvCxnSpPr>
                <a:cxnSpLocks/>
              </p:cNvCxnSpPr>
              <p:nvPr/>
            </p:nvCxnSpPr>
            <p:spPr>
              <a:xfrm>
                <a:off x="5277895" y="4398766"/>
                <a:ext cx="0" cy="331715"/>
              </a:xfrm>
              <a:prstGeom prst="line">
                <a:avLst/>
              </a:prstGeom>
              <a:ln w="19050" cap="rnd">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66" name="Arc 2065">
                <a:extLst>
                  <a:ext uri="{FF2B5EF4-FFF2-40B4-BE49-F238E27FC236}">
                    <a16:creationId xmlns:a16="http://schemas.microsoft.com/office/drawing/2014/main" id="{CFE64C40-D15A-993C-D733-FEFBAFCA7886}"/>
                  </a:ext>
                </a:extLst>
              </p:cNvPr>
              <p:cNvSpPr/>
              <p:nvPr/>
            </p:nvSpPr>
            <p:spPr>
              <a:xfrm rot="16200000" flipH="1">
                <a:off x="5278775" y="4622754"/>
                <a:ext cx="227559" cy="227559"/>
              </a:xfrm>
              <a:prstGeom prst="arc">
                <a:avLst/>
              </a:prstGeom>
              <a:ln w="19050" cap="rnd">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68" name="Straight Connector 2067">
                <a:extLst>
                  <a:ext uri="{FF2B5EF4-FFF2-40B4-BE49-F238E27FC236}">
                    <a16:creationId xmlns:a16="http://schemas.microsoft.com/office/drawing/2014/main" id="{C6D9B8C6-3A1E-946F-2305-798A86E24186}"/>
                  </a:ext>
                </a:extLst>
              </p:cNvPr>
              <p:cNvCxnSpPr>
                <a:cxnSpLocks/>
              </p:cNvCxnSpPr>
              <p:nvPr/>
            </p:nvCxnSpPr>
            <p:spPr>
              <a:xfrm>
                <a:off x="5391124" y="4850091"/>
                <a:ext cx="1494663" cy="0"/>
              </a:xfrm>
              <a:prstGeom prst="line">
                <a:avLst/>
              </a:prstGeom>
              <a:ln w="19050" cap="rnd">
                <a:solidFill>
                  <a:schemeClr val="bg1">
                    <a:lumMod val="50000"/>
                    <a:lumOff val="50000"/>
                  </a:schemeClr>
                </a:solidFill>
                <a:headEnd type="none" w="lg"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2071" name="Straight Arrow Connector 2070">
              <a:extLst>
                <a:ext uri="{FF2B5EF4-FFF2-40B4-BE49-F238E27FC236}">
                  <a16:creationId xmlns:a16="http://schemas.microsoft.com/office/drawing/2014/main" id="{A960C7E7-AAF1-BA20-5678-2198477AC2C5}"/>
                </a:ext>
              </a:extLst>
            </p:cNvPr>
            <p:cNvCxnSpPr>
              <a:cxnSpLocks/>
            </p:cNvCxnSpPr>
            <p:nvPr/>
          </p:nvCxnSpPr>
          <p:spPr>
            <a:xfrm>
              <a:off x="3285863" y="6158228"/>
              <a:ext cx="834272" cy="0"/>
            </a:xfrm>
            <a:prstGeom prst="straightConnector1">
              <a:avLst/>
            </a:prstGeom>
            <a:ln w="19050" cap="rnd">
              <a:solidFill>
                <a:schemeClr val="bg1">
                  <a:lumMod val="50000"/>
                  <a:lumOff val="50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2079" name="Group 2078">
            <a:extLst>
              <a:ext uri="{FF2B5EF4-FFF2-40B4-BE49-F238E27FC236}">
                <a16:creationId xmlns:a16="http://schemas.microsoft.com/office/drawing/2014/main" id="{FE6AAD8B-9EC5-5375-374B-3305E92B4A16}"/>
              </a:ext>
            </a:extLst>
          </p:cNvPr>
          <p:cNvGrpSpPr/>
          <p:nvPr/>
        </p:nvGrpSpPr>
        <p:grpSpPr>
          <a:xfrm>
            <a:off x="8074817" y="2778372"/>
            <a:ext cx="3439565" cy="1903010"/>
            <a:chOff x="7316971" y="-395155"/>
            <a:chExt cx="1637069" cy="3979672"/>
          </a:xfrm>
        </p:grpSpPr>
        <p:sp>
          <p:nvSpPr>
            <p:cNvPr id="2080" name="Rounded Rectangle 2079">
              <a:extLst>
                <a:ext uri="{FF2B5EF4-FFF2-40B4-BE49-F238E27FC236}">
                  <a16:creationId xmlns:a16="http://schemas.microsoft.com/office/drawing/2014/main" id="{B1F2FD6E-DDB3-E895-93F7-EF9E2403DDE7}"/>
                </a:ext>
              </a:extLst>
            </p:cNvPr>
            <p:cNvSpPr/>
            <p:nvPr/>
          </p:nvSpPr>
          <p:spPr bwMode="auto">
            <a:xfrm>
              <a:off x="7316971" y="-395155"/>
              <a:ext cx="1637069" cy="3979672"/>
            </a:xfrm>
            <a:prstGeom prst="roundRect">
              <a:avLst>
                <a:gd name="adj" fmla="val 5231"/>
              </a:avLst>
            </a:prstGeom>
            <a:solidFill>
              <a:srgbClr val="F2F2F2"/>
            </a:solidFill>
            <a:ln>
              <a:solidFill>
                <a:srgbClr val="0078D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081" name="TextBox 2080">
              <a:extLst>
                <a:ext uri="{FF2B5EF4-FFF2-40B4-BE49-F238E27FC236}">
                  <a16:creationId xmlns:a16="http://schemas.microsoft.com/office/drawing/2014/main" id="{83C7E7D8-D98D-F61C-8292-71B2F848627D}"/>
                </a:ext>
              </a:extLst>
            </p:cNvPr>
            <p:cNvSpPr txBox="1"/>
            <p:nvPr/>
          </p:nvSpPr>
          <p:spPr>
            <a:xfrm>
              <a:off x="7472020" y="1792020"/>
              <a:ext cx="1376034" cy="1548308"/>
            </a:xfrm>
            <a:prstGeom prst="rect">
              <a:avLst/>
            </a:prstGeom>
            <a:noFill/>
            <a:ln>
              <a:solidFill>
                <a:srgbClr val="0078D5"/>
              </a:solidFill>
            </a:ln>
          </p:spPr>
          <p:txBody>
            <a:bodyPr wrap="square">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[0.031198505, 0.094205155,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0.044205155, 0.019588541,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0.019588541, 0.019588541 …]</a:t>
              </a:r>
              <a:endParaRPr kumimoji="0" lang="en-US" sz="1400" b="0" i="0" u="none" strike="noStrike" kern="0" cap="none" spc="0" normalizeH="0" baseline="0" noProof="0">
                <a:ln>
                  <a:noFill/>
                </a:ln>
                <a:solidFill>
                  <a:schemeClr val="bg1"/>
                </a:solidFill>
                <a:effectLst/>
                <a:uLnTx/>
                <a:uFillTx/>
              </a:endParaRPr>
            </a:p>
          </p:txBody>
        </p:sp>
      </p:grpSp>
      <p:sp>
        <p:nvSpPr>
          <p:cNvPr id="2082" name="Rounded Rectangle 10">
            <a:extLst>
              <a:ext uri="{FF2B5EF4-FFF2-40B4-BE49-F238E27FC236}">
                <a16:creationId xmlns:a16="http://schemas.microsoft.com/office/drawing/2014/main" id="{659450A4-8F7C-06F2-0D08-9759B45DA6BA}"/>
              </a:ext>
            </a:extLst>
          </p:cNvPr>
          <p:cNvSpPr/>
          <p:nvPr/>
        </p:nvSpPr>
        <p:spPr bwMode="auto">
          <a:xfrm>
            <a:off x="8696225" y="2549795"/>
            <a:ext cx="2299835" cy="350562"/>
          </a:xfrm>
          <a:prstGeom prst="roundRect">
            <a:avLst>
              <a:gd name="adj" fmla="val 50000"/>
            </a:avLst>
          </a:prstGeom>
          <a:gradFill flip="none" rotWithShape="1">
            <a:gsLst>
              <a:gs pos="95000">
                <a:srgbClr val="D59DFF"/>
              </a:gs>
              <a:gs pos="3000">
                <a:srgbClr val="8DC8E8"/>
              </a:gs>
            </a:gsLst>
            <a:lin ang="0" scaled="1"/>
            <a:tileRect/>
          </a:gradFill>
          <a:ln>
            <a:solidFill>
              <a:srgbClr val="0078D5"/>
            </a:solidFill>
          </a:ln>
          <a:effectLst>
            <a:outerShdw blurRad="63500" dist="127000" dir="2700000" algn="tl" rotWithShape="0">
              <a:srgbClr val="000000">
                <a:alpha val="50000"/>
              </a:srgbClr>
            </a:outerShdw>
          </a:effectLst>
        </p:spPr>
        <p:txBody>
          <a:bodyPr vert="horz" wrap="square" lIns="0" tIns="18288" rIns="0" bIns="45720" rtlCol="0" anchor="ctr" anchorCtr="0">
            <a:spAutoFit/>
          </a:bodyPr>
          <a:lstStyle/>
          <a:p>
            <a:pPr algn="ctr" defTabSz="914400" fontAlgn="base">
              <a:spcBef>
                <a:spcPct val="0"/>
              </a:spcBef>
              <a:spcAft>
                <a:spcPct val="0"/>
              </a:spcAft>
            </a:pPr>
            <a:r>
              <a:rPr lang="en-US" sz="1600" b="1">
                <a:ln w="3175">
                  <a:noFill/>
                </a:ln>
                <a:solidFill>
                  <a:srgbClr val="091F2C"/>
                </a:solidFill>
                <a:latin typeface="Segoe UI Semibold"/>
                <a:cs typeface="Segoe UI" pitchFamily="34" charset="0"/>
              </a:rPr>
              <a:t>Create Embeddings</a:t>
            </a:r>
          </a:p>
        </p:txBody>
      </p:sp>
      <p:sp>
        <p:nvSpPr>
          <p:cNvPr id="2089" name="Rectangle: Rounded Corners 32">
            <a:extLst>
              <a:ext uri="{FF2B5EF4-FFF2-40B4-BE49-F238E27FC236}">
                <a16:creationId xmlns:a16="http://schemas.microsoft.com/office/drawing/2014/main" id="{EBF94B88-5145-8CBB-A2A8-91A7E84264DE}"/>
              </a:ext>
            </a:extLst>
          </p:cNvPr>
          <p:cNvSpPr/>
          <p:nvPr/>
        </p:nvSpPr>
        <p:spPr bwMode="auto">
          <a:xfrm>
            <a:off x="8121300" y="5264744"/>
            <a:ext cx="3655009" cy="819993"/>
          </a:xfrm>
          <a:prstGeom prst="roundRect">
            <a:avLst>
              <a:gd name="adj" fmla="val 5182"/>
            </a:avLst>
          </a:prstGeom>
          <a:noFill/>
          <a:ln w="9525" cap="flat" cmpd="sng" algn="ctr">
            <a:solidFill>
              <a:schemeClr val="bg1">
                <a:lumMod val="50000"/>
                <a:lumOff val="50000"/>
              </a:schemeClr>
            </a:soli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a:ln>
                <a:noFill/>
              </a:ln>
              <a:effectLst/>
              <a:uLnTx/>
              <a:uFillTx/>
              <a:latin typeface="Segoe UI"/>
              <a:ea typeface="+mn-ea"/>
              <a:cs typeface="Segoe UI" pitchFamily="34" charset="0"/>
            </a:endParaRPr>
          </a:p>
        </p:txBody>
      </p:sp>
      <p:sp>
        <p:nvSpPr>
          <p:cNvPr id="2090" name="TextBox 2089">
            <a:extLst>
              <a:ext uri="{FF2B5EF4-FFF2-40B4-BE49-F238E27FC236}">
                <a16:creationId xmlns:a16="http://schemas.microsoft.com/office/drawing/2014/main" id="{EF9921DC-E7F9-E652-7F3B-2C0420632F6D}"/>
              </a:ext>
            </a:extLst>
          </p:cNvPr>
          <p:cNvSpPr txBox="1"/>
          <p:nvPr/>
        </p:nvSpPr>
        <p:spPr>
          <a:xfrm>
            <a:off x="8529578" y="5415806"/>
            <a:ext cx="3662422" cy="738664"/>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a:ln>
                  <a:noFill/>
                </a:ln>
                <a:effectLst/>
                <a:uLnTx/>
                <a:uFillTx/>
              </a:rPr>
              <a:t>1 - </a:t>
            </a:r>
            <a:r>
              <a:rPr kumimoji="0" lang="en-CA" sz="1600" b="0" i="0" u="none" strike="noStrike" kern="0" cap="none" spc="0" normalizeH="0" baseline="0" noProof="0" err="1">
                <a:ln>
                  <a:noFill/>
                </a:ln>
                <a:effectLst/>
                <a:uLnTx/>
                <a:uFillTx/>
              </a:rPr>
              <a:t>TrailWalker</a:t>
            </a:r>
            <a:r>
              <a:rPr kumimoji="0" lang="en-CA" sz="1600" b="0" i="0" u="none" strike="noStrike" kern="0" cap="none" spc="0" normalizeH="0" baseline="0" noProof="0">
                <a:ln>
                  <a:noFill/>
                </a:ln>
                <a:effectLst/>
                <a:uLnTx/>
                <a:uFillTx/>
              </a:rPr>
              <a:t> hiking Shoes</a:t>
            </a:r>
          </a:p>
          <a:p>
            <a:pPr marL="0" marR="0" lvl="0" indent="0" defTabSz="914400" eaLnBrk="1" fontAlgn="auto" latinLnBrk="0" hangingPunct="1">
              <a:lnSpc>
                <a:spcPct val="100000"/>
              </a:lnSpc>
              <a:spcBef>
                <a:spcPts val="0"/>
              </a:spcBef>
              <a:spcAft>
                <a:spcPts val="0"/>
              </a:spcAft>
              <a:buClrTx/>
              <a:buSzTx/>
              <a:buFontTx/>
              <a:buNone/>
              <a:tabLst/>
              <a:defRPr/>
            </a:pPr>
            <a:r>
              <a:rPr lang="en-CA" sz="1600" kern="0"/>
              <a:t>2 - </a:t>
            </a:r>
            <a:r>
              <a:rPr lang="en-CA" sz="1600" kern="0" err="1"/>
              <a:t>TrekHiker</a:t>
            </a:r>
            <a:r>
              <a:rPr lang="en-CA" sz="1600" kern="0"/>
              <a:t> Walking Booths</a:t>
            </a:r>
            <a:br>
              <a:rPr kumimoji="0" lang="en-CA" sz="1600" b="0" i="0" u="none" strike="noStrike" kern="0" cap="none" spc="0" normalizeH="0" baseline="0" noProof="0">
                <a:ln>
                  <a:noFill/>
                </a:ln>
                <a:effectLst/>
                <a:uLnTx/>
                <a:uFillTx/>
              </a:rPr>
            </a:br>
            <a:endParaRPr kumimoji="0" lang="en-CA" sz="1600" b="0" i="0" u="none" strike="noStrike" kern="0" cap="none" spc="0" normalizeH="0" baseline="0" noProof="0">
              <a:ln>
                <a:noFill/>
              </a:ln>
              <a:effectLst/>
              <a:uLnTx/>
              <a:uFillTx/>
            </a:endParaRPr>
          </a:p>
        </p:txBody>
      </p:sp>
      <p:grpSp>
        <p:nvGrpSpPr>
          <p:cNvPr id="2091" name="Group 2090">
            <a:extLst>
              <a:ext uri="{FF2B5EF4-FFF2-40B4-BE49-F238E27FC236}">
                <a16:creationId xmlns:a16="http://schemas.microsoft.com/office/drawing/2014/main" id="{D2A997DC-5ADD-E367-8FCB-745B2121B6D4}"/>
              </a:ext>
            </a:extLst>
          </p:cNvPr>
          <p:cNvGrpSpPr/>
          <p:nvPr/>
        </p:nvGrpSpPr>
        <p:grpSpPr>
          <a:xfrm>
            <a:off x="11560865" y="5436968"/>
            <a:ext cx="430887" cy="430887"/>
            <a:chOff x="1987550" y="4367961"/>
            <a:chExt cx="430887" cy="430887"/>
          </a:xfrm>
        </p:grpSpPr>
        <p:sp>
          <p:nvSpPr>
            <p:cNvPr id="2092" name="Oval 2091">
              <a:extLst>
                <a:ext uri="{FF2B5EF4-FFF2-40B4-BE49-F238E27FC236}">
                  <a16:creationId xmlns:a16="http://schemas.microsoft.com/office/drawing/2014/main" id="{84F86C90-0FAD-5CCD-FF69-EB273962B0F6}"/>
                </a:ext>
              </a:extLst>
            </p:cNvPr>
            <p:cNvSpPr/>
            <p:nvPr/>
          </p:nvSpPr>
          <p:spPr bwMode="auto">
            <a:xfrm>
              <a:off x="1987550" y="4367961"/>
              <a:ext cx="430887" cy="430887"/>
            </a:xfrm>
            <a:prstGeom prst="ellipse">
              <a:avLst/>
            </a:prstGeom>
            <a:gradFill>
              <a:gsLst>
                <a:gs pos="95000">
                  <a:srgbClr val="D59DFF"/>
                </a:gs>
                <a:gs pos="3000">
                  <a:srgbClr val="8DC8E8"/>
                </a:gs>
              </a:gsLst>
              <a:lin ang="0" scaled="1"/>
            </a:gradFill>
            <a:ln w="9525" cap="flat" cmpd="sng" algn="ctr">
              <a:solidFill>
                <a:srgbClr val="0078D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2093" name="Freeform 2092">
              <a:extLst>
                <a:ext uri="{FF2B5EF4-FFF2-40B4-BE49-F238E27FC236}">
                  <a16:creationId xmlns:a16="http://schemas.microsoft.com/office/drawing/2014/main" id="{9CB73E4D-060B-C4FB-D800-0B39669BD3F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FFFFFF"/>
            </a:solidFill>
            <a:ln w="9525" cap="flat">
              <a:solidFill>
                <a:srgbClr val="0078D5"/>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2094" name="TextBox 2093">
            <a:extLst>
              <a:ext uri="{FF2B5EF4-FFF2-40B4-BE49-F238E27FC236}">
                <a16:creationId xmlns:a16="http://schemas.microsoft.com/office/drawing/2014/main" id="{03734522-0B72-C79E-C297-ABD9D2EDC7A0}"/>
              </a:ext>
            </a:extLst>
          </p:cNvPr>
          <p:cNvSpPr txBox="1"/>
          <p:nvPr/>
        </p:nvSpPr>
        <p:spPr>
          <a:xfrm>
            <a:off x="8121300" y="4869140"/>
            <a:ext cx="1552348" cy="307777"/>
          </a:xfrm>
          <a:prstGeom prst="rect">
            <a:avLst/>
          </a:prstGeom>
          <a:noFill/>
          <a:ln>
            <a:noFill/>
          </a:ln>
        </p:spPr>
        <p:txBody>
          <a:bodyPr wrap="none" lIns="0" tIns="0" rIns="0" bIns="0" rtlCol="0">
            <a:spAutoFit/>
          </a:bodyPr>
          <a:lstStyle/>
          <a:p>
            <a:pPr>
              <a:defRPr/>
            </a:pPr>
            <a:r>
              <a:rPr lang="en-US" sz="2000">
                <a:latin typeface="Segoe UI Semibold"/>
              </a:rPr>
              <a:t>Search Result</a:t>
            </a:r>
          </a:p>
        </p:txBody>
      </p:sp>
      <p:pic>
        <p:nvPicPr>
          <p:cNvPr id="2095" name="Graphic 2094" descr="Document outline">
            <a:extLst>
              <a:ext uri="{FF2B5EF4-FFF2-40B4-BE49-F238E27FC236}">
                <a16:creationId xmlns:a16="http://schemas.microsoft.com/office/drawing/2014/main" id="{2D804821-EB25-D956-4CDA-9554EA81CF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3745" y="939851"/>
            <a:ext cx="835725" cy="819987"/>
          </a:xfrm>
          <a:prstGeom prst="rect">
            <a:avLst/>
          </a:prstGeom>
        </p:spPr>
      </p:pic>
      <p:pic>
        <p:nvPicPr>
          <p:cNvPr id="2096" name="Graphic 2095" descr="Voice outline">
            <a:extLst>
              <a:ext uri="{FF2B5EF4-FFF2-40B4-BE49-F238E27FC236}">
                <a16:creationId xmlns:a16="http://schemas.microsoft.com/office/drawing/2014/main" id="{C58DB51C-61C6-D56E-2350-8D8CF991CB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56409" y="954617"/>
            <a:ext cx="835724" cy="819986"/>
          </a:xfrm>
          <a:prstGeom prst="rect">
            <a:avLst/>
          </a:prstGeom>
        </p:spPr>
      </p:pic>
      <p:pic>
        <p:nvPicPr>
          <p:cNvPr id="2097" name="Graphic 2096" descr="Image outline">
            <a:extLst>
              <a:ext uri="{FF2B5EF4-FFF2-40B4-BE49-F238E27FC236}">
                <a16:creationId xmlns:a16="http://schemas.microsoft.com/office/drawing/2014/main" id="{6DAE837B-C843-B9F9-F02B-9DA297E82D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39220" y="937396"/>
            <a:ext cx="835724" cy="819986"/>
          </a:xfrm>
          <a:prstGeom prst="rect">
            <a:avLst/>
          </a:prstGeom>
        </p:spPr>
      </p:pic>
      <p:grpSp>
        <p:nvGrpSpPr>
          <p:cNvPr id="2121" name="Group 2120">
            <a:extLst>
              <a:ext uri="{FF2B5EF4-FFF2-40B4-BE49-F238E27FC236}">
                <a16:creationId xmlns:a16="http://schemas.microsoft.com/office/drawing/2014/main" id="{D397BBDD-0CF9-E104-F054-895D945C3105}"/>
              </a:ext>
            </a:extLst>
          </p:cNvPr>
          <p:cNvGrpSpPr/>
          <p:nvPr/>
        </p:nvGrpSpPr>
        <p:grpSpPr>
          <a:xfrm rot="10800000">
            <a:off x="8391607" y="1763660"/>
            <a:ext cx="2888826" cy="586312"/>
            <a:chOff x="8477769" y="2350617"/>
            <a:chExt cx="2888826" cy="586312"/>
          </a:xfrm>
        </p:grpSpPr>
        <p:cxnSp>
          <p:nvCxnSpPr>
            <p:cNvPr id="2100" name="Straight Connector 2099">
              <a:extLst>
                <a:ext uri="{FF2B5EF4-FFF2-40B4-BE49-F238E27FC236}">
                  <a16:creationId xmlns:a16="http://schemas.microsoft.com/office/drawing/2014/main" id="{B57B3D37-2CB3-47CA-41B6-27615DE9F1C6}"/>
                </a:ext>
              </a:extLst>
            </p:cNvPr>
            <p:cNvCxnSpPr>
              <a:cxnSpLocks/>
              <a:stCxn id="2104" idx="2"/>
              <a:endCxn id="2110" idx="2"/>
            </p:cNvCxnSpPr>
            <p:nvPr/>
          </p:nvCxnSpPr>
          <p:spPr>
            <a:xfrm>
              <a:off x="8569208" y="2745955"/>
              <a:ext cx="1251411" cy="1625"/>
            </a:xfrm>
            <a:prstGeom prst="line">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C2760264-E1C7-91D4-73B5-DA140CACE2DA}"/>
                </a:ext>
              </a:extLst>
            </p:cNvPr>
            <p:cNvCxnSpPr>
              <a:cxnSpLocks/>
            </p:cNvCxnSpPr>
            <p:nvPr/>
          </p:nvCxnSpPr>
          <p:spPr>
            <a:xfrm rot="10800000">
              <a:off x="9912059" y="2350617"/>
              <a:ext cx="0" cy="349574"/>
            </a:xfrm>
            <a:prstGeom prst="line">
              <a:avLst/>
            </a:prstGeom>
            <a:noFill/>
            <a:ln w="19050" cap="rnd">
              <a:solidFill>
                <a:schemeClr val="bg1">
                  <a:lumMod val="50000"/>
                  <a:lumOff val="50000"/>
                </a:schemeClr>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nvGrpSpPr>
            <p:cNvPr id="2112" name="Group 2111">
              <a:extLst>
                <a:ext uri="{FF2B5EF4-FFF2-40B4-BE49-F238E27FC236}">
                  <a16:creationId xmlns:a16="http://schemas.microsoft.com/office/drawing/2014/main" id="{A6D5D3F5-4955-00DF-F1D8-1B908F008508}"/>
                </a:ext>
              </a:extLst>
            </p:cNvPr>
            <p:cNvGrpSpPr/>
            <p:nvPr/>
          </p:nvGrpSpPr>
          <p:grpSpPr>
            <a:xfrm rot="16200000">
              <a:off x="9736067" y="1306402"/>
              <a:ext cx="372229" cy="2888826"/>
              <a:chOff x="9482488" y="-696858"/>
              <a:chExt cx="372229" cy="2888826"/>
            </a:xfrm>
          </p:grpSpPr>
          <p:sp>
            <p:nvSpPr>
              <p:cNvPr id="2104" name="Arc 2103">
                <a:extLst>
                  <a:ext uri="{FF2B5EF4-FFF2-40B4-BE49-F238E27FC236}">
                    <a16:creationId xmlns:a16="http://schemas.microsoft.com/office/drawing/2014/main" id="{3249062E-6A39-37E6-A0CB-2C0B19133468}"/>
                  </a:ext>
                </a:extLst>
              </p:cNvPr>
              <p:cNvSpPr/>
              <p:nvPr/>
            </p:nvSpPr>
            <p:spPr>
              <a:xfrm flipH="1" flipV="1">
                <a:off x="9671837" y="554553"/>
                <a:ext cx="182880" cy="182880"/>
              </a:xfrm>
              <a:prstGeom prst="arc">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105" name="Arc 2104">
                <a:extLst>
                  <a:ext uri="{FF2B5EF4-FFF2-40B4-BE49-F238E27FC236}">
                    <a16:creationId xmlns:a16="http://schemas.microsoft.com/office/drawing/2014/main" id="{F1AD5C95-DB10-3ADF-580D-8D7D5CB6F316}"/>
                  </a:ext>
                </a:extLst>
              </p:cNvPr>
              <p:cNvSpPr/>
              <p:nvPr/>
            </p:nvSpPr>
            <p:spPr>
              <a:xfrm flipH="1">
                <a:off x="9671431" y="737432"/>
                <a:ext cx="182880" cy="182880"/>
              </a:xfrm>
              <a:prstGeom prst="arc">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107" name="Arc 2106">
                <a:extLst>
                  <a:ext uri="{FF2B5EF4-FFF2-40B4-BE49-F238E27FC236}">
                    <a16:creationId xmlns:a16="http://schemas.microsoft.com/office/drawing/2014/main" id="{D2D3FF87-0785-6F3B-3985-6D51691CA73B}"/>
                  </a:ext>
                </a:extLst>
              </p:cNvPr>
              <p:cNvSpPr/>
              <p:nvPr/>
            </p:nvSpPr>
            <p:spPr>
              <a:xfrm rot="10800000" flipH="1">
                <a:off x="9482488" y="2009088"/>
                <a:ext cx="182880" cy="182880"/>
              </a:xfrm>
              <a:prstGeom prst="arc">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110" name="Arc 2109">
                <a:extLst>
                  <a:ext uri="{FF2B5EF4-FFF2-40B4-BE49-F238E27FC236}">
                    <a16:creationId xmlns:a16="http://schemas.microsoft.com/office/drawing/2014/main" id="{B89AE7E4-2083-6ABB-4355-7207BC4728EA}"/>
                  </a:ext>
                </a:extLst>
              </p:cNvPr>
              <p:cNvSpPr/>
              <p:nvPr/>
            </p:nvSpPr>
            <p:spPr>
              <a:xfrm rot="10800000" flipH="1" flipV="1">
                <a:off x="9490582" y="-696858"/>
                <a:ext cx="182880" cy="182880"/>
              </a:xfrm>
              <a:prstGeom prst="arc">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cxnSp>
          <p:nvCxnSpPr>
            <p:cNvPr id="2116" name="Straight Connector 2115">
              <a:extLst>
                <a:ext uri="{FF2B5EF4-FFF2-40B4-BE49-F238E27FC236}">
                  <a16:creationId xmlns:a16="http://schemas.microsoft.com/office/drawing/2014/main" id="{833915CC-65B1-ED25-5F9E-012666E72A4B}"/>
                </a:ext>
              </a:extLst>
            </p:cNvPr>
            <p:cNvCxnSpPr>
              <a:cxnSpLocks/>
            </p:cNvCxnSpPr>
            <p:nvPr/>
          </p:nvCxnSpPr>
          <p:spPr>
            <a:xfrm flipH="1">
              <a:off x="10008663" y="2749850"/>
              <a:ext cx="1251388" cy="1"/>
            </a:xfrm>
            <a:prstGeom prst="line">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2124" name="Straight Connector 2123">
            <a:extLst>
              <a:ext uri="{FF2B5EF4-FFF2-40B4-BE49-F238E27FC236}">
                <a16:creationId xmlns:a16="http://schemas.microsoft.com/office/drawing/2014/main" id="{27C76DB2-8BD6-DC69-7F5C-EAA6A9C5735F}"/>
              </a:ext>
            </a:extLst>
          </p:cNvPr>
          <p:cNvCxnSpPr>
            <a:cxnSpLocks/>
          </p:cNvCxnSpPr>
          <p:nvPr/>
        </p:nvCxnSpPr>
        <p:spPr>
          <a:xfrm flipH="1">
            <a:off x="7482244" y="3773987"/>
            <a:ext cx="744973" cy="0"/>
          </a:xfrm>
          <a:prstGeom prst="line">
            <a:avLst/>
          </a:prstGeom>
          <a:noFill/>
          <a:ln w="19050" cap="rnd">
            <a:solidFill>
              <a:schemeClr val="bg1">
                <a:lumMod val="50000"/>
                <a:lumOff val="50000"/>
              </a:schemeClr>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cxnSp>
        <p:nvCxnSpPr>
          <p:cNvPr id="2130" name="Straight Arrow Connector 2129">
            <a:extLst>
              <a:ext uri="{FF2B5EF4-FFF2-40B4-BE49-F238E27FC236}">
                <a16:creationId xmlns:a16="http://schemas.microsoft.com/office/drawing/2014/main" id="{649ED28B-833F-9BEE-D84A-8FB9F6240B6D}"/>
              </a:ext>
            </a:extLst>
          </p:cNvPr>
          <p:cNvCxnSpPr>
            <a:cxnSpLocks/>
          </p:cNvCxnSpPr>
          <p:nvPr/>
        </p:nvCxnSpPr>
        <p:spPr>
          <a:xfrm flipH="1">
            <a:off x="6246145" y="4705652"/>
            <a:ext cx="0" cy="396475"/>
          </a:xfrm>
          <a:prstGeom prst="straightConnector1">
            <a:avLst/>
          </a:prstGeom>
          <a:ln w="19050" cap="rnd">
            <a:solidFill>
              <a:schemeClr val="bg1">
                <a:lumMod val="50000"/>
                <a:lumOff val="50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22F60D-B8B5-B393-C87C-D1D3C950B9F0}"/>
              </a:ext>
            </a:extLst>
          </p:cNvPr>
          <p:cNvSpPr txBox="1"/>
          <p:nvPr/>
        </p:nvSpPr>
        <p:spPr>
          <a:xfrm>
            <a:off x="8403486" y="3085779"/>
            <a:ext cx="2891117" cy="612776"/>
          </a:xfrm>
          <a:prstGeom prst="rect">
            <a:avLst/>
          </a:prstGeom>
          <a:noFill/>
          <a:ln>
            <a:solidFill>
              <a:srgbClr val="0078D5"/>
            </a:solidFill>
          </a:ln>
        </p:spPr>
        <p:txBody>
          <a:bodyPr wrap="square">
            <a:noAutofit/>
          </a:bodyPr>
          <a:lstStyle/>
          <a:p>
            <a:pPr defTabSz="914400">
              <a:defRPr/>
            </a:pPr>
            <a:r>
              <a:rPr lang="en-AU" sz="1050" b="0">
                <a:solidFill>
                  <a:schemeClr val="bg1"/>
                </a:solidFill>
                <a:effectLst/>
                <a:latin typeface="Menlo" panose="020B0609030804020204" pitchFamily="49" charset="0"/>
              </a:rPr>
              <a:t>Meet the </a:t>
            </a:r>
            <a:r>
              <a:rPr lang="en-AU" sz="1050" b="0" err="1">
                <a:solidFill>
                  <a:schemeClr val="bg1"/>
                </a:solidFill>
                <a:effectLst/>
                <a:latin typeface="Menlo" panose="020B0609030804020204" pitchFamily="49" charset="0"/>
              </a:rPr>
              <a:t>TrekReady</a:t>
            </a:r>
            <a:r>
              <a:rPr lang="en-AU" sz="1050" b="0">
                <a:solidFill>
                  <a:schemeClr val="bg1"/>
                </a:solidFill>
                <a:effectLst/>
                <a:latin typeface="Menlo" panose="020B0609030804020204" pitchFamily="49" charset="0"/>
              </a:rPr>
              <a:t> </a:t>
            </a:r>
            <a:r>
              <a:rPr lang="en-AU" sz="1100" b="0" err="1">
                <a:solidFill>
                  <a:schemeClr val="bg1"/>
                </a:solidFill>
                <a:effectLst/>
                <a:latin typeface="Menlo" panose="020B0609030804020204" pitchFamily="49" charset="0"/>
              </a:rPr>
              <a:t>TrailWalker</a:t>
            </a:r>
            <a:r>
              <a:rPr lang="en-AU" sz="1050" b="0">
                <a:solidFill>
                  <a:schemeClr val="bg1"/>
                </a:solidFill>
                <a:effectLst/>
                <a:latin typeface="Menlo" panose="020B0609030804020204" pitchFamily="49" charset="0"/>
              </a:rPr>
              <a:t> Hiking Shoes, the ideal companion for all your outdoor adventures. </a:t>
            </a:r>
            <a:endParaRPr kumimoji="0" lang="en-US" sz="1050" b="0" i="0" u="none" strike="noStrike" kern="0" cap="none" spc="0" normalizeH="0" baseline="0" noProof="0">
              <a:ln>
                <a:noFill/>
              </a:ln>
              <a:solidFill>
                <a:schemeClr val="bg1"/>
              </a:solidFill>
              <a:effectLst/>
              <a:uLnTx/>
              <a:uFillTx/>
            </a:endParaRPr>
          </a:p>
        </p:txBody>
      </p:sp>
      <p:sp>
        <p:nvSpPr>
          <p:cNvPr id="13" name="Rounded Rectangle 18" descr="Announcing&#10;">
            <a:extLst>
              <a:ext uri="{FF2B5EF4-FFF2-40B4-BE49-F238E27FC236}">
                <a16:creationId xmlns:a16="http://schemas.microsoft.com/office/drawing/2014/main" id="{634CBBB1-66D2-17C2-8CEB-09FCC91DDAB5}"/>
              </a:ext>
            </a:extLst>
          </p:cNvPr>
          <p:cNvSpPr txBox="1">
            <a:spLocks/>
          </p:cNvSpPr>
          <p:nvPr/>
        </p:nvSpPr>
        <p:spPr bwMode="auto">
          <a:xfrm>
            <a:off x="1754956" y="178090"/>
            <a:ext cx="8682087" cy="696795"/>
          </a:xfrm>
          <a:prstGeom prst="roundRect">
            <a:avLst>
              <a:gd name="adj" fmla="val 50000"/>
            </a:avLst>
          </a:prstGeom>
          <a:gradFill flip="none" rotWithShape="1">
            <a:gsLst>
              <a:gs pos="95000">
                <a:srgbClr val="D59DFF"/>
              </a:gs>
              <a:gs pos="3000">
                <a:srgbClr val="8DC8E8"/>
              </a:gs>
            </a:gsLst>
            <a:lin ang="10800000" scaled="0"/>
            <a:tileRect/>
          </a:gradFill>
          <a:ln>
            <a:noFill/>
          </a:ln>
          <a:effectLst>
            <a:outerShdw blurRad="63500" dist="127000" dir="2700000" algn="tl" rotWithShape="0">
              <a:srgbClr val="000000">
                <a:alpha val="50000"/>
              </a:srgbClr>
            </a:outerShdw>
          </a:effectLst>
        </p:spPr>
        <p:txBody>
          <a:bodyPr vert="horz" wrap="square" lIns="0" tIns="18288" rIns="0" bIns="4572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400" fontAlgn="base">
              <a:spcAft>
                <a:spcPct val="0"/>
              </a:spcAft>
            </a:pPr>
            <a:r>
              <a:rPr lang="en-US" sz="2800" b="1" spc="0" dirty="0">
                <a:solidFill>
                  <a:srgbClr val="091F2C"/>
                </a:solidFill>
                <a:latin typeface="Segoe UI Semibold"/>
              </a:rPr>
              <a:t>Azure AI Search Hybrid Retrieval</a:t>
            </a:r>
            <a:endParaRPr lang="en-CA" sz="2800" b="1" spc="0" dirty="0">
              <a:solidFill>
                <a:srgbClr val="091F2C"/>
              </a:solidFill>
              <a:latin typeface="Segoe UI Semibold"/>
            </a:endParaRPr>
          </a:p>
        </p:txBody>
      </p:sp>
      <p:sp>
        <p:nvSpPr>
          <p:cNvPr id="16" name="TextBox 15">
            <a:extLst>
              <a:ext uri="{FF2B5EF4-FFF2-40B4-BE49-F238E27FC236}">
                <a16:creationId xmlns:a16="http://schemas.microsoft.com/office/drawing/2014/main" id="{6DECB0EB-EF80-960B-02B0-01010213B2FA}"/>
              </a:ext>
            </a:extLst>
          </p:cNvPr>
          <p:cNvSpPr txBox="1"/>
          <p:nvPr/>
        </p:nvSpPr>
        <p:spPr>
          <a:xfrm>
            <a:off x="193406" y="6458315"/>
            <a:ext cx="2396490" cy="307777"/>
          </a:xfrm>
          <a:prstGeom prst="rect">
            <a:avLst/>
          </a:prstGeom>
          <a:noFill/>
        </p:spPr>
        <p:txBody>
          <a:bodyPr wrap="none" lIns="0" tIns="0" rIns="0" bIns="0" rtlCol="0">
            <a:spAutoFit/>
          </a:bodyPr>
          <a:lstStyle/>
          <a:p>
            <a:pPr algn="l"/>
            <a:r>
              <a:rPr lang="en-US" sz="2000" dirty="0"/>
              <a:t>BRK404: Embeddings</a:t>
            </a:r>
          </a:p>
        </p:txBody>
      </p:sp>
    </p:spTree>
    <p:extLst>
      <p:ext uri="{BB962C8B-B14F-4D97-AF65-F5344CB8AC3E}">
        <p14:creationId xmlns:p14="http://schemas.microsoft.com/office/powerpoint/2010/main" val="905703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57"/>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05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05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04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051"/>
                                        </p:tgtEl>
                                        <p:attrNameLst>
                                          <p:attrName>style.visibility</p:attrName>
                                        </p:attrNameLst>
                                      </p:cBhvr>
                                      <p:to>
                                        <p:strVal val="visible"/>
                                      </p:to>
                                    </p:se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5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9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8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9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63"/>
                                        </p:tgtEl>
                                        <p:attrNameLst>
                                          <p:attrName>style.visibility</p:attrName>
                                        </p:attrNameLst>
                                      </p:cBhvr>
                                      <p:to>
                                        <p:strVal val="visible"/>
                                      </p:to>
                                    </p:set>
                                  </p:childTnLst>
                                </p:cTn>
                              </p:par>
                              <p:par>
                                <p:cTn id="79" presetID="10" presetClass="entr" presetSubtype="0" fill="hold" nodeType="withEffect">
                                  <p:stCondLst>
                                    <p:cond delay="0"/>
                                  </p:stCondLst>
                                  <p:childTnLst>
                                    <p:set>
                                      <p:cBhvr>
                                        <p:cTn id="80" dur="1" fill="hold">
                                          <p:stCondLst>
                                            <p:cond delay="0"/>
                                          </p:stCondLst>
                                        </p:cTn>
                                        <p:tgtEl>
                                          <p:spTgt spid="2091"/>
                                        </p:tgtEl>
                                        <p:attrNameLst>
                                          <p:attrName>style.visibility</p:attrName>
                                        </p:attrNameLst>
                                      </p:cBhvr>
                                      <p:to>
                                        <p:strVal val="visible"/>
                                      </p:to>
                                    </p:set>
                                    <p:animEffect transition="in" filter="fade">
                                      <p:cBhvr>
                                        <p:cTn id="81" dur="500"/>
                                        <p:tgtEl>
                                          <p:spTgt spid="2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 grpId="0" animBg="1"/>
      <p:bldP spid="2098" grpId="0" animBg="1"/>
      <p:bldP spid="2049" grpId="0" animBg="1"/>
      <p:bldP spid="2059" grpId="0" animBg="1"/>
      <p:bldP spid="39" grpId="0" animBg="1"/>
      <p:bldP spid="43" grpId="0"/>
      <p:bldP spid="46" grpId="0"/>
      <p:bldP spid="55" grpId="0" animBg="1"/>
      <p:bldP spid="2051" grpId="0" animBg="1"/>
      <p:bldP spid="2053" grpId="0" animBg="1"/>
      <p:bldP spid="2058" grpId="0" animBg="1"/>
      <p:bldP spid="2057" grpId="0" animBg="1"/>
      <p:bldP spid="2082" grpId="0" animBg="1"/>
      <p:bldP spid="2089" grpId="0" animBg="1"/>
      <p:bldP spid="2090" grpId="0"/>
      <p:bldP spid="2094" grpId="0"/>
      <p:bldP spid="9"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826D1-8BA0-3A1F-FE3E-43984E4827DD}"/>
              </a:ext>
            </a:extLst>
          </p:cNvPr>
          <p:cNvSpPr>
            <a:spLocks noGrp="1"/>
          </p:cNvSpPr>
          <p:nvPr>
            <p:ph type="title"/>
          </p:nvPr>
        </p:nvSpPr>
        <p:spPr/>
        <p:txBody>
          <a:bodyPr/>
          <a:lstStyle/>
          <a:p>
            <a:r>
              <a:rPr lang="en-US" dirty="0"/>
              <a:t>Prompt Flow: Retrieval, the R in RAG</a:t>
            </a:r>
          </a:p>
        </p:txBody>
      </p:sp>
      <p:pic>
        <p:nvPicPr>
          <p:cNvPr id="8" name="Picture 7">
            <a:extLst>
              <a:ext uri="{FF2B5EF4-FFF2-40B4-BE49-F238E27FC236}">
                <a16:creationId xmlns:a16="http://schemas.microsoft.com/office/drawing/2014/main" id="{E0C74175-1C66-6A2A-9B9C-F9D574136A49}"/>
              </a:ext>
            </a:extLst>
          </p:cNvPr>
          <p:cNvPicPr>
            <a:picLocks noChangeAspect="1"/>
          </p:cNvPicPr>
          <p:nvPr/>
        </p:nvPicPr>
        <p:blipFill>
          <a:blip r:embed="rId3"/>
          <a:stretch>
            <a:fillRect/>
          </a:stretch>
        </p:blipFill>
        <p:spPr>
          <a:xfrm>
            <a:off x="0" y="1236239"/>
            <a:ext cx="12202008" cy="4385522"/>
          </a:xfrm>
          <a:prstGeom prst="rect">
            <a:avLst/>
          </a:prstGeom>
        </p:spPr>
      </p:pic>
    </p:spTree>
    <p:extLst>
      <p:ext uri="{BB962C8B-B14F-4D97-AF65-F5344CB8AC3E}">
        <p14:creationId xmlns:p14="http://schemas.microsoft.com/office/powerpoint/2010/main" val="31511202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6246"/>
            <a:ext cx="9144000" cy="307777"/>
          </a:xfrm>
        </p:spPr>
        <p:txBody>
          <a:bodyPr/>
          <a:lstStyle/>
          <a:p>
            <a:pPr algn="l"/>
            <a:r>
              <a:rPr lang="en-US" sz="2000" dirty="0"/>
              <a:t>Prompt Flow: Retrieval, the R in RAG</a:t>
            </a:r>
          </a:p>
        </p:txBody>
      </p:sp>
      <p:sp>
        <p:nvSpPr>
          <p:cNvPr id="5" name="TextBox 4">
            <a:extLst>
              <a:ext uri="{FF2B5EF4-FFF2-40B4-BE49-F238E27FC236}">
                <a16:creationId xmlns:a16="http://schemas.microsoft.com/office/drawing/2014/main" id="{A4585DBE-B1DF-3A1A-76AB-9ED904323656}"/>
              </a:ext>
            </a:extLst>
          </p:cNvPr>
          <p:cNvSpPr txBox="1"/>
          <p:nvPr/>
        </p:nvSpPr>
        <p:spPr>
          <a:xfrm>
            <a:off x="486156" y="4859774"/>
            <a:ext cx="8955024" cy="830997"/>
          </a:xfrm>
          <a:prstGeom prst="rect">
            <a:avLst/>
          </a:prstGeom>
          <a:noFill/>
        </p:spPr>
        <p:txBody>
          <a:bodyPr wrap="square">
            <a:spAutoFit/>
          </a:bodyPr>
          <a:lstStyle/>
          <a:p>
            <a:pPr algn="l"/>
            <a:r>
              <a:rPr lang="en-US" sz="4800">
                <a:cs typeface="Segoe UI" panose="020B0502040204020203" pitchFamily="34" charset="0"/>
              </a:rPr>
              <a:t>https://</a:t>
            </a:r>
            <a:r>
              <a:rPr lang="en-US" sz="4800" err="1">
                <a:cs typeface="Segoe UI" panose="020B0502040204020203" pitchFamily="34" charset="0"/>
              </a:rPr>
              <a:t>aka.ms</a:t>
            </a:r>
            <a:r>
              <a:rPr lang="en-US" sz="4800">
                <a:cs typeface="Segoe UI" panose="020B0502040204020203" pitchFamily="34" charset="0"/>
              </a:rPr>
              <a:t>/prompt-flow-e2e </a:t>
            </a:r>
          </a:p>
        </p:txBody>
      </p:sp>
    </p:spTree>
    <p:extLst>
      <p:ext uri="{BB962C8B-B14F-4D97-AF65-F5344CB8AC3E}">
        <p14:creationId xmlns:p14="http://schemas.microsoft.com/office/powerpoint/2010/main" val="633892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4EB41-B109-F0A9-4BD2-F99049FAC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2FD64-4E23-75B5-CE66-C187B2022963}"/>
              </a:ext>
            </a:extLst>
          </p:cNvPr>
          <p:cNvSpPr>
            <a:spLocks noGrp="1"/>
          </p:cNvSpPr>
          <p:nvPr>
            <p:ph type="title"/>
          </p:nvPr>
        </p:nvSpPr>
        <p:spPr/>
        <p:txBody>
          <a:bodyPr/>
          <a:lstStyle/>
          <a:p>
            <a:r>
              <a:rPr lang="en-US" dirty="0"/>
              <a:t>Prompt Flow: Augmentation, the A in RAG</a:t>
            </a:r>
          </a:p>
        </p:txBody>
      </p:sp>
      <p:pic>
        <p:nvPicPr>
          <p:cNvPr id="6" name="Picture 5">
            <a:extLst>
              <a:ext uri="{FF2B5EF4-FFF2-40B4-BE49-F238E27FC236}">
                <a16:creationId xmlns:a16="http://schemas.microsoft.com/office/drawing/2014/main" id="{DCECE987-0253-9212-F59D-8DD673813EBF}"/>
              </a:ext>
            </a:extLst>
          </p:cNvPr>
          <p:cNvPicPr>
            <a:picLocks noChangeAspect="1"/>
          </p:cNvPicPr>
          <p:nvPr/>
        </p:nvPicPr>
        <p:blipFill>
          <a:blip r:embed="rId3"/>
          <a:stretch>
            <a:fillRect/>
          </a:stretch>
        </p:blipFill>
        <p:spPr>
          <a:xfrm>
            <a:off x="-6974" y="1223211"/>
            <a:ext cx="12198974" cy="4411578"/>
          </a:xfrm>
          <a:prstGeom prst="rect">
            <a:avLst/>
          </a:prstGeom>
        </p:spPr>
      </p:pic>
    </p:spTree>
    <p:extLst>
      <p:ext uri="{BB962C8B-B14F-4D97-AF65-F5344CB8AC3E}">
        <p14:creationId xmlns:p14="http://schemas.microsoft.com/office/powerpoint/2010/main" val="23985668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0366F-47CD-42FB-16D2-6A6BB4E757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BB1CF-3DD0-AD67-9390-DB7EC5A32B5F}"/>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C9B95057-C93A-4D09-DB48-A048A609CF6C}"/>
              </a:ext>
            </a:extLst>
          </p:cNvPr>
          <p:cNvSpPr>
            <a:spLocks noGrp="1"/>
          </p:cNvSpPr>
          <p:nvPr>
            <p:ph type="body" sz="quarter" idx="12"/>
          </p:nvPr>
        </p:nvSpPr>
        <p:spPr>
          <a:xfrm>
            <a:off x="585216" y="3976246"/>
            <a:ext cx="9144000" cy="307777"/>
          </a:xfrm>
        </p:spPr>
        <p:txBody>
          <a:bodyPr/>
          <a:lstStyle/>
          <a:p>
            <a:pPr algn="l"/>
            <a:r>
              <a:rPr lang="en-US" sz="2000" dirty="0"/>
              <a:t>Prompt Flow: Augmented, the A in RAG</a:t>
            </a:r>
          </a:p>
        </p:txBody>
      </p:sp>
      <p:sp>
        <p:nvSpPr>
          <p:cNvPr id="5" name="TextBox 4">
            <a:extLst>
              <a:ext uri="{FF2B5EF4-FFF2-40B4-BE49-F238E27FC236}">
                <a16:creationId xmlns:a16="http://schemas.microsoft.com/office/drawing/2014/main" id="{059922B4-49BA-F534-0BC5-B8F405056A51}"/>
              </a:ext>
            </a:extLst>
          </p:cNvPr>
          <p:cNvSpPr txBox="1"/>
          <p:nvPr/>
        </p:nvSpPr>
        <p:spPr>
          <a:xfrm>
            <a:off x="486156" y="4859774"/>
            <a:ext cx="8955024" cy="830997"/>
          </a:xfrm>
          <a:prstGeom prst="rect">
            <a:avLst/>
          </a:prstGeom>
          <a:noFill/>
        </p:spPr>
        <p:txBody>
          <a:bodyPr wrap="square">
            <a:spAutoFit/>
          </a:bodyPr>
          <a:lstStyle/>
          <a:p>
            <a:pPr algn="l"/>
            <a:r>
              <a:rPr lang="en-US" sz="4800">
                <a:cs typeface="Segoe UI" panose="020B0502040204020203" pitchFamily="34" charset="0"/>
              </a:rPr>
              <a:t>https://</a:t>
            </a:r>
            <a:r>
              <a:rPr lang="en-US" sz="4800" err="1">
                <a:cs typeface="Segoe UI" panose="020B0502040204020203" pitchFamily="34" charset="0"/>
              </a:rPr>
              <a:t>aka.ms</a:t>
            </a:r>
            <a:r>
              <a:rPr lang="en-US" sz="4800">
                <a:cs typeface="Segoe UI" panose="020B0502040204020203" pitchFamily="34" charset="0"/>
              </a:rPr>
              <a:t>/prompt-flow-e2e </a:t>
            </a:r>
          </a:p>
        </p:txBody>
      </p:sp>
    </p:spTree>
    <p:extLst>
      <p:ext uri="{BB962C8B-B14F-4D97-AF65-F5344CB8AC3E}">
        <p14:creationId xmlns:p14="http://schemas.microsoft.com/office/powerpoint/2010/main" val="2043837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52F3A-6CBC-84A6-63B2-98284C3D7A7B}"/>
              </a:ext>
            </a:extLst>
          </p:cNvPr>
          <p:cNvSpPr>
            <a:spLocks noGrp="1"/>
          </p:cNvSpPr>
          <p:nvPr>
            <p:ph type="title"/>
          </p:nvPr>
        </p:nvSpPr>
        <p:spPr/>
        <p:txBody>
          <a:bodyPr/>
          <a:lstStyle/>
          <a:p>
            <a:r>
              <a:rPr lang="en-US" dirty="0"/>
              <a:t>Prompt Flow: Generation, the G in RAG</a:t>
            </a:r>
          </a:p>
        </p:txBody>
      </p:sp>
      <p:pic>
        <p:nvPicPr>
          <p:cNvPr id="10" name="Picture 9">
            <a:extLst>
              <a:ext uri="{FF2B5EF4-FFF2-40B4-BE49-F238E27FC236}">
                <a16:creationId xmlns:a16="http://schemas.microsoft.com/office/drawing/2014/main" id="{72A815A6-D92D-3991-0CC5-B0F871ED8591}"/>
              </a:ext>
            </a:extLst>
          </p:cNvPr>
          <p:cNvPicPr>
            <a:picLocks noChangeAspect="1"/>
          </p:cNvPicPr>
          <p:nvPr/>
        </p:nvPicPr>
        <p:blipFill>
          <a:blip r:embed="rId3"/>
          <a:stretch>
            <a:fillRect/>
          </a:stretch>
        </p:blipFill>
        <p:spPr>
          <a:xfrm>
            <a:off x="0" y="1322970"/>
            <a:ext cx="12192000" cy="4212060"/>
          </a:xfrm>
          <a:prstGeom prst="rect">
            <a:avLst/>
          </a:prstGeom>
        </p:spPr>
      </p:pic>
    </p:spTree>
    <p:extLst>
      <p:ext uri="{BB962C8B-B14F-4D97-AF65-F5344CB8AC3E}">
        <p14:creationId xmlns:p14="http://schemas.microsoft.com/office/powerpoint/2010/main" val="2152729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0366F-47CD-42FB-16D2-6A6BB4E757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BB1CF-3DD0-AD67-9390-DB7EC5A32B5F}"/>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C9B95057-C93A-4D09-DB48-A048A609CF6C}"/>
              </a:ext>
            </a:extLst>
          </p:cNvPr>
          <p:cNvSpPr>
            <a:spLocks noGrp="1"/>
          </p:cNvSpPr>
          <p:nvPr>
            <p:ph type="body" sz="quarter" idx="12"/>
          </p:nvPr>
        </p:nvSpPr>
        <p:spPr>
          <a:xfrm>
            <a:off x="585216" y="3976246"/>
            <a:ext cx="9144000" cy="307777"/>
          </a:xfrm>
        </p:spPr>
        <p:txBody>
          <a:bodyPr/>
          <a:lstStyle/>
          <a:p>
            <a:pPr algn="l"/>
            <a:r>
              <a:rPr lang="en-US" sz="2000" dirty="0"/>
              <a:t>Prompt Flow: Generation, the G in RAG</a:t>
            </a:r>
          </a:p>
        </p:txBody>
      </p:sp>
      <p:sp>
        <p:nvSpPr>
          <p:cNvPr id="5" name="TextBox 4">
            <a:extLst>
              <a:ext uri="{FF2B5EF4-FFF2-40B4-BE49-F238E27FC236}">
                <a16:creationId xmlns:a16="http://schemas.microsoft.com/office/drawing/2014/main" id="{059922B4-49BA-F534-0BC5-B8F405056A51}"/>
              </a:ext>
            </a:extLst>
          </p:cNvPr>
          <p:cNvSpPr txBox="1"/>
          <p:nvPr/>
        </p:nvSpPr>
        <p:spPr>
          <a:xfrm>
            <a:off x="486156" y="4859774"/>
            <a:ext cx="8955024" cy="830997"/>
          </a:xfrm>
          <a:prstGeom prst="rect">
            <a:avLst/>
          </a:prstGeom>
          <a:noFill/>
        </p:spPr>
        <p:txBody>
          <a:bodyPr wrap="square">
            <a:spAutoFit/>
          </a:bodyPr>
          <a:lstStyle/>
          <a:p>
            <a:pPr algn="l"/>
            <a:r>
              <a:rPr lang="en-US" sz="4800" dirty="0">
                <a:cs typeface="Segoe UI" panose="020B0502040204020203" pitchFamily="34" charset="0"/>
              </a:rPr>
              <a:t>https://</a:t>
            </a:r>
            <a:r>
              <a:rPr lang="en-US" sz="4800" dirty="0" err="1">
                <a:cs typeface="Segoe UI" panose="020B0502040204020203" pitchFamily="34" charset="0"/>
              </a:rPr>
              <a:t>aka.ms</a:t>
            </a:r>
            <a:r>
              <a:rPr lang="en-US" sz="4800" dirty="0">
                <a:cs typeface="Segoe UI" panose="020B0502040204020203" pitchFamily="34" charset="0"/>
              </a:rPr>
              <a:t>/prompt-flow-e2e </a:t>
            </a:r>
          </a:p>
        </p:txBody>
      </p:sp>
    </p:spTree>
    <p:extLst>
      <p:ext uri="{BB962C8B-B14F-4D97-AF65-F5344CB8AC3E}">
        <p14:creationId xmlns:p14="http://schemas.microsoft.com/office/powerpoint/2010/main" val="136523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CE0119-F82F-75EF-0AAE-422A9B463402}"/>
              </a:ext>
            </a:extLst>
          </p:cNvPr>
          <p:cNvSpPr>
            <a:spLocks noGrp="1"/>
          </p:cNvSpPr>
          <p:nvPr>
            <p:ph type="title" idx="4294967295"/>
          </p:nvPr>
        </p:nvSpPr>
        <p:spPr>
          <a:xfrm>
            <a:off x="1174750" y="457200"/>
            <a:ext cx="11017250" cy="554038"/>
          </a:xfrm>
        </p:spPr>
        <p:txBody>
          <a:bodyPr/>
          <a:lstStyle/>
          <a:p>
            <a:r>
              <a:rPr lang="en-US">
                <a:noFill/>
              </a:rPr>
              <a:t>Microsoft Build</a:t>
            </a:r>
          </a:p>
        </p:txBody>
      </p:sp>
    </p:spTree>
    <p:extLst>
      <p:ext uri="{BB962C8B-B14F-4D97-AF65-F5344CB8AC3E}">
        <p14:creationId xmlns:p14="http://schemas.microsoft.com/office/powerpoint/2010/main" val="10485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92CF-1E7C-02A9-FE3A-07D6A0DEFB32}"/>
              </a:ext>
            </a:extLst>
          </p:cNvPr>
          <p:cNvSpPr>
            <a:spLocks noGrp="1"/>
          </p:cNvSpPr>
          <p:nvPr>
            <p:ph type="title"/>
          </p:nvPr>
        </p:nvSpPr>
        <p:spPr/>
        <p:txBody>
          <a:bodyPr wrap="square" anchor="t">
            <a:normAutofit/>
          </a:bodyPr>
          <a:lstStyle/>
          <a:p>
            <a:pPr algn="ctr"/>
            <a:r>
              <a:rPr lang="en-US">
                <a:cs typeface="Segoe UI"/>
              </a:rPr>
              <a:t>Evaluation metrics</a:t>
            </a:r>
          </a:p>
        </p:txBody>
      </p:sp>
      <p:grpSp>
        <p:nvGrpSpPr>
          <p:cNvPr id="62" name="Group 61" descr="Measures how well the language model can produce output that flows smoothly, reads naturally, and resembles human-like language&#10;">
            <a:extLst>
              <a:ext uri="{FF2B5EF4-FFF2-40B4-BE49-F238E27FC236}">
                <a16:creationId xmlns:a16="http://schemas.microsoft.com/office/drawing/2014/main" id="{CB56A5DD-CB16-7E54-B9D0-A8A2116B6BB0}"/>
              </a:ext>
            </a:extLst>
          </p:cNvPr>
          <p:cNvGrpSpPr/>
          <p:nvPr/>
        </p:nvGrpSpPr>
        <p:grpSpPr>
          <a:xfrm>
            <a:off x="800922" y="1505751"/>
            <a:ext cx="3328519" cy="4583765"/>
            <a:chOff x="800922" y="1505751"/>
            <a:chExt cx="3328519" cy="4583765"/>
          </a:xfrm>
        </p:grpSpPr>
        <p:grpSp>
          <p:nvGrpSpPr>
            <p:cNvPr id="58" name="Group 57">
              <a:extLst>
                <a:ext uri="{FF2B5EF4-FFF2-40B4-BE49-F238E27FC236}">
                  <a16:creationId xmlns:a16="http://schemas.microsoft.com/office/drawing/2014/main" id="{D48B0A76-8829-DC6E-EDB9-BC275B67DF65}"/>
                </a:ext>
              </a:extLst>
            </p:cNvPr>
            <p:cNvGrpSpPr/>
            <p:nvPr/>
          </p:nvGrpSpPr>
          <p:grpSpPr>
            <a:xfrm>
              <a:off x="800922" y="1505751"/>
              <a:ext cx="3328519" cy="4583765"/>
              <a:chOff x="588263" y="1544661"/>
              <a:chExt cx="3835456" cy="4583765"/>
            </a:xfrm>
          </p:grpSpPr>
          <p:sp>
            <p:nvSpPr>
              <p:cNvPr id="38" name="Rectangle: Rounded Corners 4" descr="Dark: small container">
                <a:extLst>
                  <a:ext uri="{FF2B5EF4-FFF2-40B4-BE49-F238E27FC236}">
                    <a16:creationId xmlns:a16="http://schemas.microsoft.com/office/drawing/2014/main" id="{B4FFC12D-A898-6E31-5FE3-AA5B1CB9C867}"/>
                  </a:ext>
                </a:extLst>
              </p:cNvPr>
              <p:cNvSpPr/>
              <p:nvPr/>
            </p:nvSpPr>
            <p:spPr bwMode="auto">
              <a:xfrm>
                <a:off x="588263" y="1544661"/>
                <a:ext cx="3835456" cy="4583765"/>
              </a:xfrm>
              <a:prstGeom prst="roundRect">
                <a:avLst>
                  <a:gd name="adj" fmla="val 2114"/>
                </a:avLst>
              </a:prstGeom>
              <a:solidFill>
                <a:srgbClr val="45414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9" name="Rounded Rectangle 4" descr="Dark Pattern: Sprinkles">
                <a:extLst>
                  <a:ext uri="{FF2B5EF4-FFF2-40B4-BE49-F238E27FC236}">
                    <a16:creationId xmlns:a16="http://schemas.microsoft.com/office/drawing/2014/main" id="{729C327A-1533-868A-892F-8694D1ACFF08}"/>
                  </a:ext>
                </a:extLst>
              </p:cNvPr>
              <p:cNvSpPr/>
              <p:nvPr/>
            </p:nvSpPr>
            <p:spPr bwMode="auto">
              <a:xfrm>
                <a:off x="589377" y="1544661"/>
                <a:ext cx="3834342" cy="4583765"/>
              </a:xfrm>
              <a:prstGeom prst="roundRect">
                <a:avLst>
                  <a:gd name="adj" fmla="val 158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Top Corners Rounded 14" descr="Dark - small container front layer">
                <a:extLst>
                  <a:ext uri="{FF2B5EF4-FFF2-40B4-BE49-F238E27FC236}">
                    <a16:creationId xmlns:a16="http://schemas.microsoft.com/office/drawing/2014/main" id="{D38044D4-CD76-5444-B758-F8B32CD7F11F}"/>
                  </a:ext>
                </a:extLst>
              </p:cNvPr>
              <p:cNvSpPr/>
              <p:nvPr/>
            </p:nvSpPr>
            <p:spPr bwMode="auto">
              <a:xfrm>
                <a:off x="588263" y="2351370"/>
                <a:ext cx="3835456" cy="3777056"/>
              </a:xfrm>
              <a:prstGeom prst="round2SameRect">
                <a:avLst>
                  <a:gd name="adj1" fmla="val 0"/>
                  <a:gd name="adj2" fmla="val 0"/>
                </a:avLst>
              </a:prstGeom>
              <a:solidFill>
                <a:srgbClr val="454142"/>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42" name="TextBox 41">
              <a:extLst>
                <a:ext uri="{FF2B5EF4-FFF2-40B4-BE49-F238E27FC236}">
                  <a16:creationId xmlns:a16="http://schemas.microsoft.com/office/drawing/2014/main" id="{97C82A1D-3BAF-4BB3-50B0-CE58B6B7A43D}"/>
                </a:ext>
              </a:extLst>
            </p:cNvPr>
            <p:cNvSpPr txBox="1"/>
            <p:nvPr/>
          </p:nvSpPr>
          <p:spPr>
            <a:xfrm>
              <a:off x="1104190" y="2409735"/>
              <a:ext cx="2721984" cy="2154436"/>
            </a:xfrm>
            <a:prstGeom prst="rect">
              <a:avLst/>
            </a:prstGeom>
            <a:noFill/>
            <a:effectLst/>
          </p:spPr>
          <p:txBody>
            <a:bodyPr wrap="square" lIns="0" tIns="457200" rIns="0" bIns="0" rtlCol="0" anchor="t" anchorCtr="0">
              <a:spAutoFit/>
            </a:bodyPr>
            <a:lstStyle/>
            <a:p>
              <a:pPr marL="9525" marR="0" lvl="1" indent="0" algn="l" defTabSz="914400" rtl="0" eaLnBrk="1" fontAlgn="auto" latinLnBrk="0" hangingPunct="1">
                <a:lnSpc>
                  <a:spcPct val="100000"/>
                </a:lnSpc>
                <a:spcBef>
                  <a:spcPts val="1200"/>
                </a:spcBef>
                <a:spcAft>
                  <a:spcPts val="0"/>
                </a:spcAft>
                <a:buClrTx/>
                <a:buSzTx/>
                <a:buFontTx/>
                <a:buNone/>
                <a:tabLst/>
                <a:defRPr/>
              </a:pPr>
              <a:r>
                <a:rPr lang="en-US" sz="2200" kern="0">
                  <a:gradFill>
                    <a:gsLst>
                      <a:gs pos="2874">
                        <a:srgbClr val="FFFFFF"/>
                      </a:gs>
                      <a:gs pos="17978">
                        <a:srgbClr val="FFFFFF"/>
                      </a:gs>
                    </a:gsLst>
                    <a:lin ang="2700000" scaled="0"/>
                  </a:gradFill>
                  <a:latin typeface="Segoe UI Semibold"/>
                </a:rPr>
                <a:t>Do</a:t>
              </a:r>
              <a:r>
                <a:rPr kumimoji="0" lang="en-US" sz="22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the model's generated answers align with information from the input source</a:t>
              </a:r>
            </a:p>
          </p:txBody>
        </p:sp>
      </p:grpSp>
      <p:sp>
        <p:nvSpPr>
          <p:cNvPr id="41" name="Rounded Rectangle 18" descr="Announcing&#10;">
            <a:extLst>
              <a:ext uri="{FF2B5EF4-FFF2-40B4-BE49-F238E27FC236}">
                <a16:creationId xmlns:a16="http://schemas.microsoft.com/office/drawing/2014/main" id="{ECB97014-1C90-D102-A325-38D613D4C7BB}"/>
              </a:ext>
            </a:extLst>
          </p:cNvPr>
          <p:cNvSpPr/>
          <p:nvPr/>
        </p:nvSpPr>
        <p:spPr bwMode="auto">
          <a:xfrm>
            <a:off x="1104189" y="2050621"/>
            <a:ext cx="2118370" cy="523679"/>
          </a:xfrm>
          <a:prstGeom prst="roundRect">
            <a:avLst>
              <a:gd name="adj" fmla="val 50000"/>
            </a:avLst>
          </a:prstGeom>
          <a:gradFill flip="none" rotWithShape="1">
            <a:gsLst>
              <a:gs pos="100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000" b="1" i="0" u="none" strike="noStrike" kern="1200" cap="none" spc="0" normalizeH="0" baseline="0" noProof="0" err="1">
                <a:ln w="3175">
                  <a:noFill/>
                </a:ln>
                <a:gradFill>
                  <a:gsLst>
                    <a:gs pos="49438">
                      <a:srgbClr val="000000"/>
                    </a:gs>
                    <a:gs pos="30000">
                      <a:srgbClr val="000000"/>
                    </a:gs>
                  </a:gsLst>
                  <a:path path="circle">
                    <a:fillToRect l="100000" b="100000"/>
                  </a:path>
                </a:gradFill>
                <a:effectLst/>
                <a:uLnTx/>
                <a:uFillTx/>
                <a:latin typeface="Segoe UI Semibold"/>
                <a:ea typeface="+mn-ea"/>
                <a:cs typeface="Segoe UI" pitchFamily="34" charset="0"/>
              </a:rPr>
              <a:t>Groundedness</a:t>
            </a:r>
            <a:endParaRPr kumimoji="0" lang="en-CA" sz="2000" b="1" i="0" u="none" strike="noStrike" kern="1200" cap="none" spc="0" normalizeH="0" baseline="0" noProof="0">
              <a:ln w="3175">
                <a:noFill/>
              </a:ln>
              <a:gradFill>
                <a:gsLst>
                  <a:gs pos="49438">
                    <a:srgbClr val="000000"/>
                  </a:gs>
                  <a:gs pos="30000">
                    <a:srgbClr val="000000"/>
                  </a:gs>
                </a:gsLst>
                <a:path path="circle">
                  <a:fillToRect l="100000" b="100000"/>
                </a:path>
              </a:gradFill>
              <a:effectLst/>
              <a:uLnTx/>
              <a:uFillTx/>
              <a:latin typeface="Segoe UI Semibold"/>
              <a:ea typeface="+mn-ea"/>
              <a:cs typeface="Segoe UI" pitchFamily="34" charset="0"/>
            </a:endParaRPr>
          </a:p>
        </p:txBody>
      </p:sp>
      <p:grpSp>
        <p:nvGrpSpPr>
          <p:cNvPr id="63" name="Group 62" descr="Measures the&#10;extent to which the model's generated responses are pertinent and directly related to the given questions&#10;">
            <a:extLst>
              <a:ext uri="{FF2B5EF4-FFF2-40B4-BE49-F238E27FC236}">
                <a16:creationId xmlns:a16="http://schemas.microsoft.com/office/drawing/2014/main" id="{28AB7F08-F9CA-B057-7749-CAF2E70729C3}"/>
              </a:ext>
            </a:extLst>
          </p:cNvPr>
          <p:cNvGrpSpPr/>
          <p:nvPr/>
        </p:nvGrpSpPr>
        <p:grpSpPr>
          <a:xfrm>
            <a:off x="4431741" y="1505751"/>
            <a:ext cx="3328519" cy="4583765"/>
            <a:chOff x="4431741" y="1505751"/>
            <a:chExt cx="3328519" cy="4583765"/>
          </a:xfrm>
        </p:grpSpPr>
        <p:grpSp>
          <p:nvGrpSpPr>
            <p:cNvPr id="59" name="Group 58">
              <a:extLst>
                <a:ext uri="{FF2B5EF4-FFF2-40B4-BE49-F238E27FC236}">
                  <a16:creationId xmlns:a16="http://schemas.microsoft.com/office/drawing/2014/main" id="{42849640-DC4F-FBBD-62BF-27EDBDB7CDB1}"/>
                </a:ext>
              </a:extLst>
            </p:cNvPr>
            <p:cNvGrpSpPr/>
            <p:nvPr/>
          </p:nvGrpSpPr>
          <p:grpSpPr>
            <a:xfrm>
              <a:off x="4431741" y="1505751"/>
              <a:ext cx="3328519" cy="4583765"/>
              <a:chOff x="4725872" y="1544661"/>
              <a:chExt cx="3835456" cy="4583765"/>
            </a:xfrm>
          </p:grpSpPr>
          <p:sp>
            <p:nvSpPr>
              <p:cNvPr id="43" name="Rectangle: Rounded Corners 4" descr="Dark: small container">
                <a:extLst>
                  <a:ext uri="{FF2B5EF4-FFF2-40B4-BE49-F238E27FC236}">
                    <a16:creationId xmlns:a16="http://schemas.microsoft.com/office/drawing/2014/main" id="{6D0B3AF1-1B5B-59C1-6FB3-11408891F02A}"/>
                  </a:ext>
                </a:extLst>
              </p:cNvPr>
              <p:cNvSpPr/>
              <p:nvPr/>
            </p:nvSpPr>
            <p:spPr bwMode="auto">
              <a:xfrm>
                <a:off x="4725872" y="1544661"/>
                <a:ext cx="3835456" cy="4583765"/>
              </a:xfrm>
              <a:prstGeom prst="roundRect">
                <a:avLst>
                  <a:gd name="adj" fmla="val 2114"/>
                </a:avLst>
              </a:prstGeom>
              <a:solidFill>
                <a:srgbClr val="45414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4" name="Rounded Rectangle 4" descr="Dark Pattern: Sprinkles">
                <a:extLst>
                  <a:ext uri="{FF2B5EF4-FFF2-40B4-BE49-F238E27FC236}">
                    <a16:creationId xmlns:a16="http://schemas.microsoft.com/office/drawing/2014/main" id="{621AC275-E8CB-A31B-C06E-F4A2D7BD2AF0}"/>
                  </a:ext>
                </a:extLst>
              </p:cNvPr>
              <p:cNvSpPr/>
              <p:nvPr/>
            </p:nvSpPr>
            <p:spPr bwMode="auto">
              <a:xfrm>
                <a:off x="4726986" y="1544661"/>
                <a:ext cx="3834342" cy="4583765"/>
              </a:xfrm>
              <a:prstGeom prst="roundRect">
                <a:avLst>
                  <a:gd name="adj" fmla="val 158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Top Corners Rounded 14" descr="Dark - small container front layer">
                <a:extLst>
                  <a:ext uri="{FF2B5EF4-FFF2-40B4-BE49-F238E27FC236}">
                    <a16:creationId xmlns:a16="http://schemas.microsoft.com/office/drawing/2014/main" id="{16ADFB2E-CA17-8BEC-6CBE-E8FDA5F204EF}"/>
                  </a:ext>
                </a:extLst>
              </p:cNvPr>
              <p:cNvSpPr/>
              <p:nvPr/>
            </p:nvSpPr>
            <p:spPr bwMode="auto">
              <a:xfrm>
                <a:off x="4725872" y="2351370"/>
                <a:ext cx="3835456" cy="3777056"/>
              </a:xfrm>
              <a:prstGeom prst="round2SameRect">
                <a:avLst>
                  <a:gd name="adj1" fmla="val 0"/>
                  <a:gd name="adj2" fmla="val 0"/>
                </a:avLst>
              </a:prstGeom>
              <a:solidFill>
                <a:srgbClr val="454142"/>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47" name="TextBox 46">
              <a:extLst>
                <a:ext uri="{FF2B5EF4-FFF2-40B4-BE49-F238E27FC236}">
                  <a16:creationId xmlns:a16="http://schemas.microsoft.com/office/drawing/2014/main" id="{A74FF985-89E4-01F0-F7CB-DD23FC85A7F9}"/>
                </a:ext>
              </a:extLst>
            </p:cNvPr>
            <p:cNvSpPr txBox="1"/>
            <p:nvPr/>
          </p:nvSpPr>
          <p:spPr>
            <a:xfrm>
              <a:off x="4735009" y="2409735"/>
              <a:ext cx="2723936" cy="1815882"/>
            </a:xfrm>
            <a:prstGeom prst="rect">
              <a:avLst/>
            </a:prstGeom>
            <a:noFill/>
            <a:effectLst/>
          </p:spPr>
          <p:txBody>
            <a:bodyPr wrap="square" lIns="0" tIns="457200" rIns="0" bIns="0" rtlCol="0" anchor="t" anchorCtr="0">
              <a:spAutoFit/>
            </a:bodyPr>
            <a:lstStyle/>
            <a:p>
              <a:pPr marL="9525" marR="0" lvl="1" indent="0" algn="l" defTabSz="914400" rtl="0" eaLnBrk="1" fontAlgn="auto" latinLnBrk="0" hangingPunct="1">
                <a:lnSpc>
                  <a:spcPct val="100000"/>
                </a:lnSpc>
                <a:spcBef>
                  <a:spcPts val="1200"/>
                </a:spcBef>
                <a:spcAft>
                  <a:spcPts val="0"/>
                </a:spcAft>
                <a:buClrTx/>
                <a:buSzTx/>
                <a:buFontTx/>
                <a:buNone/>
                <a:tabLst/>
                <a:defRPr/>
              </a:pPr>
              <a:r>
                <a:rPr kumimoji="0" lang="en-US" sz="22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Is the model's generated response relevant for given question</a:t>
              </a:r>
            </a:p>
          </p:txBody>
        </p:sp>
      </p:grpSp>
      <p:sp>
        <p:nvSpPr>
          <p:cNvPr id="46" name="Rounded Rectangle 18" descr="Announcing&#10;">
            <a:extLst>
              <a:ext uri="{FF2B5EF4-FFF2-40B4-BE49-F238E27FC236}">
                <a16:creationId xmlns:a16="http://schemas.microsoft.com/office/drawing/2014/main" id="{0FF63D58-84D7-A643-AD5C-52A9360FC629}"/>
              </a:ext>
            </a:extLst>
          </p:cNvPr>
          <p:cNvSpPr/>
          <p:nvPr/>
        </p:nvSpPr>
        <p:spPr bwMode="auto">
          <a:xfrm>
            <a:off x="4735008" y="2050621"/>
            <a:ext cx="2118370" cy="523679"/>
          </a:xfrm>
          <a:prstGeom prst="roundRect">
            <a:avLst>
              <a:gd name="adj" fmla="val 50000"/>
            </a:avLst>
          </a:prstGeom>
          <a:gradFill flip="none" rotWithShape="1">
            <a:gsLst>
              <a:gs pos="100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000" b="1" i="0" u="none" strike="noStrike" kern="1200" cap="none" spc="0" normalizeH="0" baseline="0" noProof="0">
                <a:ln w="3175">
                  <a:noFill/>
                </a:ln>
                <a:gradFill>
                  <a:gsLst>
                    <a:gs pos="49438">
                      <a:srgbClr val="000000"/>
                    </a:gs>
                    <a:gs pos="30000">
                      <a:srgbClr val="000000"/>
                    </a:gs>
                  </a:gsLst>
                  <a:path path="circle">
                    <a:fillToRect l="100000" b="100000"/>
                  </a:path>
                </a:gradFill>
                <a:effectLst/>
                <a:uLnTx/>
                <a:uFillTx/>
                <a:latin typeface="Segoe UI Semibold"/>
                <a:ea typeface="+mn-ea"/>
                <a:cs typeface="Segoe UI" pitchFamily="34" charset="0"/>
              </a:rPr>
              <a:t>Relevance</a:t>
            </a:r>
          </a:p>
        </p:txBody>
      </p:sp>
      <p:grpSp>
        <p:nvGrpSpPr>
          <p:cNvPr id="64" name="Group 63" descr="Measures how&#10;well the model’s answers align with information from the input source&#10;">
            <a:extLst>
              <a:ext uri="{FF2B5EF4-FFF2-40B4-BE49-F238E27FC236}">
                <a16:creationId xmlns:a16="http://schemas.microsoft.com/office/drawing/2014/main" id="{3F3845F9-37C5-2F44-ED1D-998C56A96A44}"/>
              </a:ext>
            </a:extLst>
          </p:cNvPr>
          <p:cNvGrpSpPr/>
          <p:nvPr/>
        </p:nvGrpSpPr>
        <p:grpSpPr>
          <a:xfrm>
            <a:off x="8062560" y="1505751"/>
            <a:ext cx="3328519" cy="4583765"/>
            <a:chOff x="8062560" y="1505751"/>
            <a:chExt cx="3328519" cy="4583765"/>
          </a:xfrm>
        </p:grpSpPr>
        <p:grpSp>
          <p:nvGrpSpPr>
            <p:cNvPr id="60" name="Group 59">
              <a:extLst>
                <a:ext uri="{FF2B5EF4-FFF2-40B4-BE49-F238E27FC236}">
                  <a16:creationId xmlns:a16="http://schemas.microsoft.com/office/drawing/2014/main" id="{2D05B330-4FBD-2B74-2696-9C3E5297C50E}"/>
                </a:ext>
              </a:extLst>
            </p:cNvPr>
            <p:cNvGrpSpPr/>
            <p:nvPr/>
          </p:nvGrpSpPr>
          <p:grpSpPr>
            <a:xfrm>
              <a:off x="8062560" y="1505751"/>
              <a:ext cx="3328519" cy="4583765"/>
              <a:chOff x="8863481" y="1544661"/>
              <a:chExt cx="3835456" cy="4583765"/>
            </a:xfrm>
          </p:grpSpPr>
          <p:sp>
            <p:nvSpPr>
              <p:cNvPr id="48" name="Rectangle: Rounded Corners 4" descr="Dark: small container">
                <a:extLst>
                  <a:ext uri="{FF2B5EF4-FFF2-40B4-BE49-F238E27FC236}">
                    <a16:creationId xmlns:a16="http://schemas.microsoft.com/office/drawing/2014/main" id="{686F3F6F-2974-D310-1300-61E8ED992CDC}"/>
                  </a:ext>
                </a:extLst>
              </p:cNvPr>
              <p:cNvSpPr/>
              <p:nvPr/>
            </p:nvSpPr>
            <p:spPr bwMode="auto">
              <a:xfrm>
                <a:off x="8863481" y="1544661"/>
                <a:ext cx="3835456" cy="4583765"/>
              </a:xfrm>
              <a:prstGeom prst="roundRect">
                <a:avLst>
                  <a:gd name="adj" fmla="val 2114"/>
                </a:avLst>
              </a:prstGeom>
              <a:solidFill>
                <a:srgbClr val="45414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Rounded Rectangle 4" descr="Dark Pattern: Sprinkles">
                <a:extLst>
                  <a:ext uri="{FF2B5EF4-FFF2-40B4-BE49-F238E27FC236}">
                    <a16:creationId xmlns:a16="http://schemas.microsoft.com/office/drawing/2014/main" id="{C4BAC974-45C7-88BD-AD98-FD15E670460A}"/>
                  </a:ext>
                </a:extLst>
              </p:cNvPr>
              <p:cNvSpPr/>
              <p:nvPr/>
            </p:nvSpPr>
            <p:spPr bwMode="auto">
              <a:xfrm>
                <a:off x="8864595" y="1544661"/>
                <a:ext cx="3834342" cy="4583765"/>
              </a:xfrm>
              <a:prstGeom prst="roundRect">
                <a:avLst>
                  <a:gd name="adj" fmla="val 158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Top Corners Rounded 14" descr="Dark - small container front layer">
                <a:extLst>
                  <a:ext uri="{FF2B5EF4-FFF2-40B4-BE49-F238E27FC236}">
                    <a16:creationId xmlns:a16="http://schemas.microsoft.com/office/drawing/2014/main" id="{9C419F19-19CA-4292-8DD1-F283EA53480C}"/>
                  </a:ext>
                </a:extLst>
              </p:cNvPr>
              <p:cNvSpPr/>
              <p:nvPr/>
            </p:nvSpPr>
            <p:spPr bwMode="auto">
              <a:xfrm>
                <a:off x="8863481" y="2351370"/>
                <a:ext cx="3835456" cy="3777056"/>
              </a:xfrm>
              <a:prstGeom prst="round2SameRect">
                <a:avLst>
                  <a:gd name="adj1" fmla="val 0"/>
                  <a:gd name="adj2" fmla="val 0"/>
                </a:avLst>
              </a:prstGeom>
              <a:solidFill>
                <a:srgbClr val="454142"/>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52" name="TextBox 51">
              <a:extLst>
                <a:ext uri="{FF2B5EF4-FFF2-40B4-BE49-F238E27FC236}">
                  <a16:creationId xmlns:a16="http://schemas.microsoft.com/office/drawing/2014/main" id="{E6956370-B6FC-57AE-37C9-9AFC84FDADB9}"/>
                </a:ext>
              </a:extLst>
            </p:cNvPr>
            <p:cNvSpPr txBox="1"/>
            <p:nvPr/>
          </p:nvSpPr>
          <p:spPr>
            <a:xfrm>
              <a:off x="8365827" y="2409735"/>
              <a:ext cx="2490241" cy="2154436"/>
            </a:xfrm>
            <a:prstGeom prst="rect">
              <a:avLst/>
            </a:prstGeom>
            <a:noFill/>
            <a:effectLst/>
          </p:spPr>
          <p:txBody>
            <a:bodyPr wrap="square" lIns="0" tIns="457200" rIns="0" bIns="0" rtlCol="0" anchor="t" anchorCtr="0">
              <a:spAutoFit/>
            </a:bodyPr>
            <a:lstStyle/>
            <a:p>
              <a:pPr marL="9525" marR="0" lvl="1" indent="0" algn="l" defTabSz="914400" rtl="0" eaLnBrk="1" fontAlgn="auto" latinLnBrk="0" hangingPunct="1">
                <a:lnSpc>
                  <a:spcPct val="100000"/>
                </a:lnSpc>
                <a:spcBef>
                  <a:spcPts val="1200"/>
                </a:spcBef>
                <a:spcAft>
                  <a:spcPts val="0"/>
                </a:spcAft>
                <a:buClrTx/>
                <a:buSzTx/>
                <a:buFontTx/>
                <a:buNone/>
                <a:tabLst/>
                <a:defRPr/>
              </a:pPr>
              <a:r>
                <a:rPr kumimoji="0" lang="en-US" sz="22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Does the language model produce output that resembles human-like language</a:t>
              </a:r>
            </a:p>
          </p:txBody>
        </p:sp>
      </p:grpSp>
      <p:sp>
        <p:nvSpPr>
          <p:cNvPr id="51" name="Rounded Rectangle 18" descr="Announcing&#10;">
            <a:extLst>
              <a:ext uri="{FF2B5EF4-FFF2-40B4-BE49-F238E27FC236}">
                <a16:creationId xmlns:a16="http://schemas.microsoft.com/office/drawing/2014/main" id="{8306825E-9B6E-5B10-FDF1-2B3420DFC4D6}"/>
              </a:ext>
            </a:extLst>
          </p:cNvPr>
          <p:cNvSpPr/>
          <p:nvPr/>
        </p:nvSpPr>
        <p:spPr bwMode="auto">
          <a:xfrm>
            <a:off x="8365827" y="2050621"/>
            <a:ext cx="2118370" cy="523679"/>
          </a:xfrm>
          <a:prstGeom prst="roundRect">
            <a:avLst>
              <a:gd name="adj" fmla="val 50000"/>
            </a:avLst>
          </a:prstGeom>
          <a:gradFill flip="none" rotWithShape="1">
            <a:gsLst>
              <a:gs pos="100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000" b="1" i="0" u="none" strike="noStrike" kern="1200" cap="none" spc="0" normalizeH="0" baseline="0" noProof="0">
                <a:ln w="3175">
                  <a:noFill/>
                </a:ln>
                <a:gradFill>
                  <a:gsLst>
                    <a:gs pos="49438">
                      <a:srgbClr val="000000"/>
                    </a:gs>
                    <a:gs pos="30000">
                      <a:srgbClr val="000000"/>
                    </a:gs>
                  </a:gsLst>
                  <a:path path="circle">
                    <a:fillToRect l="100000" b="100000"/>
                  </a:path>
                </a:gradFill>
                <a:effectLst/>
                <a:uLnTx/>
                <a:uFillTx/>
                <a:latin typeface="Segoe UI Semibold"/>
                <a:ea typeface="+mn-ea"/>
                <a:cs typeface="Segoe UI" pitchFamily="34" charset="0"/>
              </a:rPr>
              <a:t>Coherence</a:t>
            </a:r>
          </a:p>
        </p:txBody>
      </p:sp>
    </p:spTree>
    <p:extLst>
      <p:ext uri="{BB962C8B-B14F-4D97-AF65-F5344CB8AC3E}">
        <p14:creationId xmlns:p14="http://schemas.microsoft.com/office/powerpoint/2010/main" val="325842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42" presetClass="path" presetSubtype="0" decel="100000" fill="hold" nodeType="withEffect">
                                  <p:stCondLst>
                                    <p:cond delay="0"/>
                                  </p:stCondLst>
                                  <p:childTnLst>
                                    <p:animMotion origin="layout" path="M 3.125E-6 0.0449 L 3.125E-6 4.81481E-6 " pathEditMode="relative" rAng="0" ptsTypes="AA">
                                      <p:cBhvr>
                                        <p:cTn id="9" dur="600" fill="hold"/>
                                        <p:tgtEl>
                                          <p:spTgt spid="62"/>
                                        </p:tgtEl>
                                        <p:attrNameLst>
                                          <p:attrName>ppt_x</p:attrName>
                                          <p:attrName>ppt_y</p:attrName>
                                        </p:attrNameLst>
                                      </p:cBhvr>
                                      <p:rCtr x="0" y="-2245"/>
                                    </p:animMotion>
                                  </p:childTnLst>
                                </p:cTn>
                              </p:par>
                              <p:par>
                                <p:cTn id="10" presetID="10"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0"/>
                                  </p:stCondLst>
                                  <p:childTnLst>
                                    <p:animMotion origin="layout" path="M -0.03033 1.48148E-6 L -4.16667E-6 1.48148E-6 " pathEditMode="relative" rAng="0" ptsTypes="AA">
                                      <p:cBhvr>
                                        <p:cTn id="14" dur="600" fill="hold"/>
                                        <p:tgtEl>
                                          <p:spTgt spid="41"/>
                                        </p:tgtEl>
                                        <p:attrNameLst>
                                          <p:attrName>ppt_x</p:attrName>
                                          <p:attrName>ppt_y</p:attrName>
                                        </p:attrNameLst>
                                      </p:cBhvr>
                                      <p:rCtr x="1510" y="0"/>
                                    </p:animMotion>
                                  </p:childTnLst>
                                </p:cTn>
                              </p:par>
                              <p:par>
                                <p:cTn id="15" presetID="10" presetClass="entr" presetSubtype="0" fill="hold" nodeType="withEffect">
                                  <p:stCondLst>
                                    <p:cond delay="20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100000" fill="hold" nodeType="withEffect">
                                  <p:stCondLst>
                                    <p:cond delay="200"/>
                                  </p:stCondLst>
                                  <p:childTnLst>
                                    <p:animMotion origin="layout" path="M 3.125E-6 0.0449 L 3.125E-6 4.81481E-6 " pathEditMode="relative" rAng="0" ptsTypes="AA">
                                      <p:cBhvr>
                                        <p:cTn id="19" dur="600" fill="hold"/>
                                        <p:tgtEl>
                                          <p:spTgt spid="63"/>
                                        </p:tgtEl>
                                        <p:attrNameLst>
                                          <p:attrName>ppt_x</p:attrName>
                                          <p:attrName>ppt_y</p:attrName>
                                        </p:attrNameLst>
                                      </p:cBhvr>
                                      <p:rCtr x="0" y="-2245"/>
                                    </p:animMotion>
                                  </p:childTnLst>
                                </p:cTn>
                              </p:par>
                              <p:par>
                                <p:cTn id="20" presetID="10" presetClass="entr" presetSubtype="0" fill="hold" grpId="0" nodeType="withEffect">
                                  <p:stCondLst>
                                    <p:cond delay="2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42" presetClass="path" presetSubtype="0" decel="100000" fill="hold" grpId="1" nodeType="withEffect">
                                  <p:stCondLst>
                                    <p:cond delay="200"/>
                                  </p:stCondLst>
                                  <p:childTnLst>
                                    <p:animMotion origin="layout" path="M -0.03033 1.48148E-6 L -4.16667E-6 1.48148E-6 " pathEditMode="relative" rAng="0" ptsTypes="AA">
                                      <p:cBhvr>
                                        <p:cTn id="24" dur="600" fill="hold"/>
                                        <p:tgtEl>
                                          <p:spTgt spid="46"/>
                                        </p:tgtEl>
                                        <p:attrNameLst>
                                          <p:attrName>ppt_x</p:attrName>
                                          <p:attrName>ppt_y</p:attrName>
                                        </p:attrNameLst>
                                      </p:cBhvr>
                                      <p:rCtr x="1510" y="0"/>
                                    </p:animMotion>
                                  </p:childTnLst>
                                </p:cTn>
                              </p:par>
                              <p:par>
                                <p:cTn id="25" presetID="10" presetClass="entr" presetSubtype="0" fill="hold" nodeType="withEffect">
                                  <p:stCondLst>
                                    <p:cond delay="40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42" presetClass="path" presetSubtype="0" decel="100000" fill="hold" nodeType="withEffect">
                                  <p:stCondLst>
                                    <p:cond delay="400"/>
                                  </p:stCondLst>
                                  <p:childTnLst>
                                    <p:animMotion origin="layout" path="M 3.125E-6 0.0449 L 3.125E-6 4.81481E-6 " pathEditMode="relative" rAng="0" ptsTypes="AA">
                                      <p:cBhvr>
                                        <p:cTn id="29" dur="600" fill="hold"/>
                                        <p:tgtEl>
                                          <p:spTgt spid="64"/>
                                        </p:tgtEl>
                                        <p:attrNameLst>
                                          <p:attrName>ppt_x</p:attrName>
                                          <p:attrName>ppt_y</p:attrName>
                                        </p:attrNameLst>
                                      </p:cBhvr>
                                      <p:rCtr x="0" y="-2245"/>
                                    </p:animMotion>
                                  </p:childTnLst>
                                </p:cTn>
                              </p:par>
                              <p:par>
                                <p:cTn id="30" presetID="10" presetClass="entr" presetSubtype="0" fill="hold" grpId="0" nodeType="withEffect">
                                  <p:stCondLst>
                                    <p:cond delay="40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42" presetClass="path" presetSubtype="0" decel="100000" fill="hold" grpId="1" nodeType="withEffect">
                                  <p:stCondLst>
                                    <p:cond delay="400"/>
                                  </p:stCondLst>
                                  <p:childTnLst>
                                    <p:animMotion origin="layout" path="M -0.03033 1.48148E-6 L -4.16667E-6 1.48148E-6 " pathEditMode="relative" rAng="0" ptsTypes="AA">
                                      <p:cBhvr>
                                        <p:cTn id="34" dur="600" fill="hold"/>
                                        <p:tgtEl>
                                          <p:spTgt spid="51"/>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6" grpId="0" animBg="1"/>
      <p:bldP spid="46" grpId="1" animBg="1"/>
      <p:bldP spid="51" grpId="0" animBg="1"/>
      <p:bldP spid="5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263D-147E-0521-B70F-0C1BD228EE4F}"/>
              </a:ext>
            </a:extLst>
          </p:cNvPr>
          <p:cNvSpPr>
            <a:spLocks noGrp="1"/>
          </p:cNvSpPr>
          <p:nvPr>
            <p:ph type="title"/>
          </p:nvPr>
        </p:nvSpPr>
        <p:spPr>
          <a:xfrm>
            <a:off x="376661" y="457200"/>
            <a:ext cx="11438678" cy="554038"/>
          </a:xfrm>
        </p:spPr>
        <p:txBody>
          <a:bodyPr/>
          <a:lstStyle/>
          <a:p>
            <a:pPr algn="ctr"/>
            <a:r>
              <a:rPr lang="en-US"/>
              <a:t>Tools for evaluation</a:t>
            </a:r>
          </a:p>
        </p:txBody>
      </p:sp>
      <p:grpSp>
        <p:nvGrpSpPr>
          <p:cNvPr id="20" name="Group 19" descr="Evaluate model capabilities, cost, latency, and&#10;compatibility with the enterprises’ Azure tenant&#10;">
            <a:extLst>
              <a:ext uri="{FF2B5EF4-FFF2-40B4-BE49-F238E27FC236}">
                <a16:creationId xmlns:a16="http://schemas.microsoft.com/office/drawing/2014/main" id="{6889ED45-7994-C76A-8218-9016F892FAA8}"/>
              </a:ext>
            </a:extLst>
          </p:cNvPr>
          <p:cNvGrpSpPr/>
          <p:nvPr/>
        </p:nvGrpSpPr>
        <p:grpSpPr>
          <a:xfrm>
            <a:off x="776417" y="2038866"/>
            <a:ext cx="10639167" cy="3677648"/>
            <a:chOff x="776417" y="2038866"/>
            <a:chExt cx="10639167" cy="3369219"/>
          </a:xfrm>
        </p:grpSpPr>
        <p:sp>
          <p:nvSpPr>
            <p:cNvPr id="15" name="Rounded Rectangle 4">
              <a:extLst>
                <a:ext uri="{FF2B5EF4-FFF2-40B4-BE49-F238E27FC236}">
                  <a16:creationId xmlns:a16="http://schemas.microsoft.com/office/drawing/2014/main" id="{1FCB7B3C-5E77-DBE6-EDC9-39BC0876E80D}"/>
                </a:ext>
              </a:extLst>
            </p:cNvPr>
            <p:cNvSpPr/>
            <p:nvPr/>
          </p:nvSpPr>
          <p:spPr bwMode="auto">
            <a:xfrm>
              <a:off x="776417" y="2038866"/>
              <a:ext cx="10639167" cy="3076832"/>
            </a:xfrm>
            <a:prstGeom prst="roundRect">
              <a:avLst>
                <a:gd name="adj" fmla="val 4545"/>
              </a:avLst>
            </a:prstGeom>
            <a:noFill/>
            <a:ln w="25400">
              <a:gradFill>
                <a:gsLst>
                  <a:gs pos="0">
                    <a:srgbClr val="8DC8E8"/>
                  </a:gs>
                  <a:gs pos="100000">
                    <a:srgbClr val="D59ED7"/>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20000"/>
                </a:spcBef>
                <a:buSzPct val="90000"/>
              </a:pPr>
              <a:endParaRPr lang="en-US" sz="1200" b="1" err="1">
                <a:gradFill>
                  <a:gsLst>
                    <a:gs pos="2874">
                      <a:schemeClr val="tx1"/>
                    </a:gs>
                    <a:gs pos="17978">
                      <a:schemeClr val="tx1"/>
                    </a:gs>
                  </a:gsLst>
                  <a:lin ang="2700000" scaled="0"/>
                </a:gradFill>
              </a:endParaRPr>
            </a:p>
          </p:txBody>
        </p:sp>
        <p:sp>
          <p:nvSpPr>
            <p:cNvPr id="14" name="TextBox 13">
              <a:extLst>
                <a:ext uri="{FF2B5EF4-FFF2-40B4-BE49-F238E27FC236}">
                  <a16:creationId xmlns:a16="http://schemas.microsoft.com/office/drawing/2014/main" id="{2F57C0A2-E0DE-1B73-2E00-6C2405C52205}"/>
                </a:ext>
              </a:extLst>
            </p:cNvPr>
            <p:cNvSpPr txBox="1"/>
            <p:nvPr/>
          </p:nvSpPr>
          <p:spPr>
            <a:xfrm>
              <a:off x="3604054" y="4823310"/>
              <a:ext cx="4983892" cy="584775"/>
            </a:xfrm>
            <a:prstGeom prst="rect">
              <a:avLst/>
            </a:prstGeom>
            <a:solidFill>
              <a:schemeClr val="bg1"/>
            </a:solidFill>
          </p:spPr>
          <p:txBody>
            <a:bodyPr wrap="square">
              <a:spAutoFit/>
            </a:bodyPr>
            <a:lstStyle/>
            <a:p>
              <a:pPr algn="ctr">
                <a:defRPr/>
              </a:pPr>
              <a:r>
                <a:rPr lang="en-US" sz="1600">
                  <a:solidFill>
                    <a:srgbClr val="8DC8E8"/>
                  </a:solidFill>
                  <a:latin typeface="Segoe UI Semibold" panose="020B0702040204020203" pitchFamily="34" charset="0"/>
                  <a:cs typeface="Segoe UI Semibold" panose="020B0702040204020203" pitchFamily="34" charset="0"/>
                </a:rPr>
                <a:t>Orchestrate existing APIs, data stores, and models </a:t>
              </a:r>
            </a:p>
            <a:p>
              <a:pPr algn="ctr">
                <a:defRPr/>
              </a:pPr>
              <a:r>
                <a:rPr lang="en-US" sz="1600">
                  <a:solidFill>
                    <a:srgbClr val="8DC8E8"/>
                  </a:solidFill>
                  <a:latin typeface="Segoe UI Semibold" panose="020B0702040204020203" pitchFamily="34" charset="0"/>
                  <a:cs typeface="Segoe UI Semibold" panose="020B0702040204020203" pitchFamily="34" charset="0"/>
                </a:rPr>
                <a:t>Evaluate capabilities, cost, latency, &amp; compatibility</a:t>
              </a:r>
            </a:p>
          </p:txBody>
        </p:sp>
      </p:grpSp>
      <p:pic>
        <p:nvPicPr>
          <p:cNvPr id="6" name="Picture 5" descr="UI of stats and metrics">
            <a:extLst>
              <a:ext uri="{FF2B5EF4-FFF2-40B4-BE49-F238E27FC236}">
                <a16:creationId xmlns:a16="http://schemas.microsoft.com/office/drawing/2014/main" id="{6DE200C9-6047-0585-BDF9-76156F4FBF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248133" y="1530530"/>
            <a:ext cx="5073943" cy="3374372"/>
          </a:xfrm>
          <a:prstGeom prst="roundRect">
            <a:avLst>
              <a:gd name="adj" fmla="val 3858"/>
            </a:avLst>
          </a:prstGeom>
          <a:ln>
            <a:noFill/>
          </a:ln>
          <a:effectLst>
            <a:outerShdw blurRad="63500" dist="127000" dir="2700000" algn="tl" rotWithShape="0">
              <a:schemeClr val="bg1">
                <a:alpha val="50000"/>
              </a:schemeClr>
            </a:outerShdw>
          </a:effectLst>
        </p:spPr>
      </p:pic>
      <p:pic>
        <p:nvPicPr>
          <p:cNvPr id="8" name="Picture 7" descr="A screenshot of a computer&#10;&#10;Description automatically generated">
            <a:extLst>
              <a:ext uri="{FF2B5EF4-FFF2-40B4-BE49-F238E27FC236}">
                <a16:creationId xmlns:a16="http://schemas.microsoft.com/office/drawing/2014/main" id="{3A8D9536-54DD-32A0-3D9D-2EE4B6CF8930}"/>
              </a:ext>
            </a:extLst>
          </p:cNvPr>
          <p:cNvPicPr>
            <a:picLocks noChangeAspect="1"/>
          </p:cNvPicPr>
          <p:nvPr/>
        </p:nvPicPr>
        <p:blipFill>
          <a:blip r:embed="rId4"/>
          <a:stretch>
            <a:fillRect/>
          </a:stretch>
        </p:blipFill>
        <p:spPr>
          <a:xfrm>
            <a:off x="3425783" y="1522910"/>
            <a:ext cx="7772400" cy="4861651"/>
          </a:xfrm>
          <a:prstGeom prst="rect">
            <a:avLst/>
          </a:prstGeom>
        </p:spPr>
      </p:pic>
    </p:spTree>
    <p:extLst>
      <p:ext uri="{BB962C8B-B14F-4D97-AF65-F5344CB8AC3E}">
        <p14:creationId xmlns:p14="http://schemas.microsoft.com/office/powerpoint/2010/main" val="410070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0 2.22222E-6 L 0 0.03541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9144000" cy="307777"/>
          </a:xfrm>
        </p:spPr>
        <p:txBody>
          <a:bodyPr/>
          <a:lstStyle/>
          <a:p>
            <a:pPr algn="l"/>
            <a:r>
              <a:rPr lang="en-US" sz="2000" err="1"/>
              <a:t>Groundedness</a:t>
            </a:r>
            <a:r>
              <a:rPr lang="en-US" sz="2000"/>
              <a:t> Evaluation</a:t>
            </a:r>
          </a:p>
        </p:txBody>
      </p:sp>
    </p:spTree>
    <p:extLst>
      <p:ext uri="{BB962C8B-B14F-4D97-AF65-F5344CB8AC3E}">
        <p14:creationId xmlns:p14="http://schemas.microsoft.com/office/powerpoint/2010/main" val="2153290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9E196C-16B2-9F26-2F2F-611D13A615A7}"/>
              </a:ext>
            </a:extLst>
          </p:cNvPr>
          <p:cNvSpPr>
            <a:spLocks noGrp="1"/>
          </p:cNvSpPr>
          <p:nvPr>
            <p:ph type="title"/>
          </p:nvPr>
        </p:nvSpPr>
        <p:spPr/>
        <p:txBody>
          <a:bodyPr/>
          <a:lstStyle/>
          <a:p>
            <a:r>
              <a:rPr lang="en-US" dirty="0"/>
              <a:t>Azure AI Studio: Test Deployment</a:t>
            </a:r>
          </a:p>
        </p:txBody>
      </p:sp>
      <p:pic>
        <p:nvPicPr>
          <p:cNvPr id="5" name="Picture 4">
            <a:extLst>
              <a:ext uri="{FF2B5EF4-FFF2-40B4-BE49-F238E27FC236}">
                <a16:creationId xmlns:a16="http://schemas.microsoft.com/office/drawing/2014/main" id="{00E67F78-A26C-A5ED-88E4-7EAFA8425A0E}"/>
              </a:ext>
            </a:extLst>
          </p:cNvPr>
          <p:cNvPicPr>
            <a:picLocks noChangeAspect="1"/>
          </p:cNvPicPr>
          <p:nvPr/>
        </p:nvPicPr>
        <p:blipFill>
          <a:blip r:embed="rId3"/>
          <a:stretch>
            <a:fillRect/>
          </a:stretch>
        </p:blipFill>
        <p:spPr>
          <a:xfrm>
            <a:off x="1628813" y="1419665"/>
            <a:ext cx="8934374" cy="5178369"/>
          </a:xfrm>
          <a:prstGeom prst="rect">
            <a:avLst/>
          </a:prstGeom>
        </p:spPr>
      </p:pic>
    </p:spTree>
    <p:extLst>
      <p:ext uri="{BB962C8B-B14F-4D97-AF65-F5344CB8AC3E}">
        <p14:creationId xmlns:p14="http://schemas.microsoft.com/office/powerpoint/2010/main" val="142306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ircle: Hollow 17">
            <a:extLst>
              <a:ext uri="{FF2B5EF4-FFF2-40B4-BE49-F238E27FC236}">
                <a16:creationId xmlns:a16="http://schemas.microsoft.com/office/drawing/2014/main" id="{7CC889A1-9ABA-437A-B3D0-BA7B0AB92C5A}"/>
              </a:ext>
              <a:ext uri="{C183D7F6-B498-43B3-948B-1728B52AA6E4}">
                <adec:decorative xmlns:adec="http://schemas.microsoft.com/office/drawing/2017/decorative" val="1"/>
              </a:ext>
            </a:extLst>
          </p:cNvPr>
          <p:cNvSpPr/>
          <p:nvPr/>
        </p:nvSpPr>
        <p:spPr bwMode="auto">
          <a:xfrm>
            <a:off x="1688435" y="2605754"/>
            <a:ext cx="2342200" cy="2342200"/>
          </a:xfrm>
          <a:prstGeom prst="donut">
            <a:avLst>
              <a:gd name="adj" fmla="val 9798"/>
            </a:avLst>
          </a:prstGeom>
          <a:gradFill flip="none" rotWithShape="1">
            <a:gsLst>
              <a:gs pos="3358">
                <a:srgbClr val="8DC8E8"/>
              </a:gs>
              <a:gs pos="100000">
                <a:srgbClr val="0078D4"/>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9" name="Circle: Hollow 18">
            <a:extLst>
              <a:ext uri="{FF2B5EF4-FFF2-40B4-BE49-F238E27FC236}">
                <a16:creationId xmlns:a16="http://schemas.microsoft.com/office/drawing/2014/main" id="{98B95B85-3956-6632-C0D5-35F3E7F38D62}"/>
              </a:ext>
              <a:ext uri="{C183D7F6-B498-43B3-948B-1728B52AA6E4}">
                <adec:decorative xmlns:adec="http://schemas.microsoft.com/office/drawing/2017/decorative" val="1"/>
              </a:ext>
            </a:extLst>
          </p:cNvPr>
          <p:cNvSpPr/>
          <p:nvPr/>
        </p:nvSpPr>
        <p:spPr bwMode="auto">
          <a:xfrm>
            <a:off x="4462069" y="2242036"/>
            <a:ext cx="3069637" cy="3069637"/>
          </a:xfrm>
          <a:prstGeom prst="donut">
            <a:avLst>
              <a:gd name="adj" fmla="val 9798"/>
            </a:avLst>
          </a:prstGeom>
          <a:gradFill>
            <a:gsLst>
              <a:gs pos="3358">
                <a:srgbClr val="D59ED7"/>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Circle: Hollow 19">
            <a:extLst>
              <a:ext uri="{FF2B5EF4-FFF2-40B4-BE49-F238E27FC236}">
                <a16:creationId xmlns:a16="http://schemas.microsoft.com/office/drawing/2014/main" id="{88AC4061-90E8-691B-DB93-2EDAE4A20839}"/>
              </a:ext>
              <a:ext uri="{C183D7F6-B498-43B3-948B-1728B52AA6E4}">
                <adec:decorative xmlns:adec="http://schemas.microsoft.com/office/drawing/2017/decorative" val="1"/>
              </a:ext>
            </a:extLst>
          </p:cNvPr>
          <p:cNvSpPr/>
          <p:nvPr/>
        </p:nvSpPr>
        <p:spPr bwMode="auto">
          <a:xfrm>
            <a:off x="7963139" y="2072363"/>
            <a:ext cx="3408982" cy="3408982"/>
          </a:xfrm>
          <a:prstGeom prst="donut">
            <a:avLst>
              <a:gd name="adj" fmla="val 9798"/>
            </a:avLst>
          </a:prstGeom>
          <a:gradFill>
            <a:gsLst>
              <a:gs pos="0">
                <a:srgbClr val="C5B4E3"/>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a:t>LLM Lifecycle in the real world </a:t>
            </a:r>
          </a:p>
        </p:txBody>
      </p:sp>
      <p:sp>
        <p:nvSpPr>
          <p:cNvPr id="81" name="Safe Rollout/Stag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CE337B3B-885F-233C-A300-52B8D9EB8CE6}"/>
              </a:ext>
            </a:extLst>
          </p:cNvPr>
          <p:cNvSpPr txBox="1"/>
          <p:nvPr/>
        </p:nvSpPr>
        <p:spPr>
          <a:xfrm rot="17865733">
            <a:off x="7949660" y="2171006"/>
            <a:ext cx="3942353" cy="3526094"/>
          </a:xfrm>
          <a:prstGeom prst="ellipse">
            <a:avLst/>
          </a:prstGeom>
          <a:noFill/>
        </p:spPr>
        <p:txBody>
          <a:bodyPr spcFirstLastPara="1" wrap="none" lIns="0" tIns="0" rIns="0" bIns="0" numCol="1" rtlCol="0">
            <a:prstTxWarp prst="textArchDown">
              <a:avLst>
                <a:gd name="adj" fmla="val 298073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Safe Rollout/Staging</a:t>
            </a:r>
          </a:p>
        </p:txBody>
      </p:sp>
      <p:grpSp>
        <p:nvGrpSpPr>
          <p:cNvPr id="17" name="Group 16" descr="Diagram of the LLM Lifecycle">
            <a:extLst>
              <a:ext uri="{FF2B5EF4-FFF2-40B4-BE49-F238E27FC236}">
                <a16:creationId xmlns:a16="http://schemas.microsoft.com/office/drawing/2014/main" id="{E3785683-4639-1EB9-8218-1D3173ABA7B4}"/>
              </a:ext>
            </a:extLst>
          </p:cNvPr>
          <p:cNvGrpSpPr/>
          <p:nvPr/>
        </p:nvGrpSpPr>
        <p:grpSpPr>
          <a:xfrm>
            <a:off x="511646" y="1194517"/>
            <a:ext cx="11168707" cy="5206283"/>
            <a:chOff x="511646" y="1194517"/>
            <a:chExt cx="11168707" cy="5206283"/>
          </a:xfrm>
        </p:grpSpPr>
        <p:grpSp>
          <p:nvGrpSpPr>
            <p:cNvPr id="13" name="Set-up &amp; management frame" descr="Set-up &amp; management frame">
              <a:extLst>
                <a:ext uri="{FF2B5EF4-FFF2-40B4-BE49-F238E27FC236}">
                  <a16:creationId xmlns:a16="http://schemas.microsoft.com/office/drawing/2014/main" id="{E6554D93-0787-114C-FC61-B461A58FD291}"/>
                </a:ext>
              </a:extLst>
            </p:cNvPr>
            <p:cNvGrpSpPr/>
            <p:nvPr/>
          </p:nvGrpSpPr>
          <p:grpSpPr>
            <a:xfrm>
              <a:off x="511646" y="1194517"/>
              <a:ext cx="11168707" cy="5206283"/>
              <a:chOff x="1054843" y="1441687"/>
              <a:chExt cx="9939532" cy="4838533"/>
            </a:xfrm>
          </p:grpSpPr>
          <p:sp>
            <p:nvSpPr>
              <p:cNvPr id="46" name="Rectangle: Rounded Corners 16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FC6BBFE2-3D56-FEE7-3199-C2321E0F9B89}"/>
                  </a:ext>
                </a:extLst>
              </p:cNvPr>
              <p:cNvSpPr/>
              <p:nvPr/>
            </p:nvSpPr>
            <p:spPr bwMode="auto">
              <a:xfrm>
                <a:off x="1054843" y="1441687"/>
                <a:ext cx="9939532" cy="4838533"/>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noFill/>
              <a:ln w="38100">
                <a:gradFill flip="none" rotWithShape="1">
                  <a:gsLst>
                    <a:gs pos="3358">
                      <a:srgbClr val="8DC8E8"/>
                    </a:gs>
                    <a:gs pos="43000">
                      <a:srgbClr val="D59DFF"/>
                    </a:gs>
                    <a:gs pos="75000">
                      <a:srgbClr val="8661C5"/>
                    </a:gs>
                    <a:gs pos="100000">
                      <a:srgbClr val="0078D4"/>
                    </a:gs>
                  </a:gsLst>
                  <a:lin ang="2700000" scaled="1"/>
                  <a:tileRect/>
                </a:gra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1" i="0" u="none" strike="noStrike" kern="0" cap="none" spc="-29" normalizeH="0" baseline="0" noProof="0">
                  <a:ln>
                    <a:noFill/>
                  </a:ln>
                  <a:solidFill>
                    <a:srgbClr val="FFFFFF"/>
                  </a:solidFill>
                  <a:effectLst/>
                  <a:uLnTx/>
                  <a:uFillTx/>
                  <a:latin typeface="Segoe UI"/>
                  <a:ea typeface="ＭＳ Ｐゴシック" charset="0"/>
                  <a:cs typeface="Segoe UI Semilight" panose="020B0402040204020203" pitchFamily="34" charset="0"/>
                </a:endParaRPr>
              </a:p>
            </p:txBody>
          </p:sp>
          <p:sp>
            <p:nvSpPr>
              <p:cNvPr id="47" name="TextBox 46"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C24784F-411C-7C5F-49E7-E2C8E1D12C31}"/>
                  </a:ext>
                </a:extLst>
              </p:cNvPr>
              <p:cNvSpPr txBox="1"/>
              <p:nvPr/>
            </p:nvSpPr>
            <p:spPr>
              <a:xfrm>
                <a:off x="1216045" y="1613043"/>
                <a:ext cx="1888069" cy="452689"/>
              </a:xfrm>
              <a:prstGeom prst="rect">
                <a:avLst/>
              </a:prstGeom>
              <a:noFill/>
            </p:spPr>
            <p:txBody>
              <a:bodyPr wrap="square" lIns="58312" tIns="58312" rIns="58312" bIns="58312" rtlCol="0" anchor="t">
                <a:spAutoFit/>
              </a:bodyPr>
              <a:lstStyle/>
              <a:p>
                <a:pPr marL="0" marR="0" lvl="0" indent="0" algn="l" defTabSz="74052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Arial"/>
                  </a:rPr>
                  <a:t>Managing</a:t>
                </a:r>
                <a:endParaRPr kumimoji="0" lang="ja-JP" alt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114"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C0B471B-1434-34C8-2D59-14D5512DF897}"/>
                </a:ext>
              </a:extLst>
            </p:cNvPr>
            <p:cNvSpPr>
              <a:spLocks noChangeAspect="1"/>
            </p:cNvSpPr>
            <p:nvPr/>
          </p:nvSpPr>
          <p:spPr>
            <a:xfrm flipH="1">
              <a:off x="5994609" y="2044029"/>
              <a:ext cx="3608275" cy="3608274"/>
            </a:xfrm>
            <a:prstGeom prst="arc">
              <a:avLst>
                <a:gd name="adj1" fmla="val 3543377"/>
                <a:gd name="adj2" fmla="val 7539487"/>
              </a:avLst>
            </a:prstGeom>
            <a:ln w="25400">
              <a:solidFill>
                <a:srgbClr val="C5B4E3"/>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99" name="SEND FEEDBACK"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3A5C1FB-CC34-B57A-490E-392C62630E83}"/>
                </a:ext>
              </a:extLst>
            </p:cNvPr>
            <p:cNvSpPr txBox="1"/>
            <p:nvPr/>
          </p:nvSpPr>
          <p:spPr>
            <a:xfrm>
              <a:off x="6802652" y="5082225"/>
              <a:ext cx="1954438" cy="783090"/>
            </a:xfrm>
            <a:prstGeom prst="rect">
              <a:avLst/>
            </a:prstGeom>
            <a:noFill/>
          </p:spPr>
          <p:txBody>
            <a:bodyPr wrap="none" rtlCol="0">
              <a:prstTxWarp prst="textArchDown">
                <a:avLst>
                  <a:gd name="adj" fmla="val 1663301"/>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SEND FEEDBACK </a:t>
              </a:r>
            </a:p>
          </p:txBody>
        </p:sp>
        <p:sp>
          <p:nvSpPr>
            <p:cNvPr id="101" name="PREPARE FOR APP DEPLOYMEN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ADEBD90-3017-68E9-508F-8FAEF6BD30DF}"/>
                </a:ext>
              </a:extLst>
            </p:cNvPr>
            <p:cNvSpPr txBox="1"/>
            <p:nvPr/>
          </p:nvSpPr>
          <p:spPr>
            <a:xfrm>
              <a:off x="5746328" y="1412369"/>
              <a:ext cx="3943516" cy="2744172"/>
            </a:xfrm>
            <a:prstGeom prst="ellipse">
              <a:avLst/>
            </a:prstGeom>
            <a:noFill/>
          </p:spPr>
          <p:txBody>
            <a:bodyPr wrap="none" rtlCol="0">
              <a:prstTxWarp prst="textArchUp">
                <a:avLst>
                  <a:gd name="adj" fmla="val 12655355"/>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PREPARE FOR APP DEPLOYMENT</a:t>
              </a:r>
              <a:endParaRPr kumimoji="0" lang="en-US" sz="1000" b="0" i="0" u="sng" strike="noStrike" kern="1200" cap="none" spc="32"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13"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FC99BFD-7179-A825-55FC-999919ABB0DA}"/>
                </a:ext>
              </a:extLst>
            </p:cNvPr>
            <p:cNvSpPr>
              <a:spLocks noChangeAspect="1"/>
            </p:cNvSpPr>
            <p:nvPr/>
          </p:nvSpPr>
          <p:spPr>
            <a:xfrm flipV="1">
              <a:off x="5912587" y="2010767"/>
              <a:ext cx="3608275" cy="3608274"/>
            </a:xfrm>
            <a:prstGeom prst="arc">
              <a:avLst>
                <a:gd name="adj1" fmla="val 3543377"/>
                <a:gd name="adj2" fmla="val 7571121"/>
              </a:avLst>
            </a:prstGeom>
            <a:ln w="25400">
              <a:solidFill>
                <a:schemeClr val="accent1"/>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29" name="2y"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8149226-33CA-F94C-CE9E-3C1DB78BAE19}"/>
                </a:ext>
              </a:extLst>
            </p:cNvPr>
            <p:cNvSpPr/>
            <p:nvPr/>
          </p:nvSpPr>
          <p:spPr>
            <a:xfrm>
              <a:off x="5475004" y="3260231"/>
              <a:ext cx="1045654" cy="1021073"/>
            </a:xfrm>
            <a:custGeom>
              <a:avLst/>
              <a:gdLst>
                <a:gd name="connsiteX0" fmla="*/ 211679 w 1045654"/>
                <a:gd name="connsiteY0" fmla="*/ 300519 h 1021073"/>
                <a:gd name="connsiteX1" fmla="*/ 262250 w 1045654"/>
                <a:gd name="connsiteY1" fmla="*/ 277761 h 1021073"/>
                <a:gd name="connsiteX2" fmla="*/ 522827 w 1045654"/>
                <a:gd name="connsiteY2" fmla="*/ 376643 h 1021073"/>
                <a:gd name="connsiteX3" fmla="*/ 783399 w 1045654"/>
                <a:gd name="connsiteY3" fmla="*/ 277761 h 1021073"/>
                <a:gd name="connsiteX4" fmla="*/ 833972 w 1045654"/>
                <a:gd name="connsiteY4" fmla="*/ 300519 h 1021073"/>
                <a:gd name="connsiteX5" fmla="*/ 811219 w 1045654"/>
                <a:gd name="connsiteY5" fmla="*/ 351101 h 1021073"/>
                <a:gd name="connsiteX6" fmla="*/ 562039 w 1045654"/>
                <a:gd name="connsiteY6" fmla="*/ 445657 h 1021073"/>
                <a:gd name="connsiteX7" fmla="*/ 562039 w 1045654"/>
                <a:gd name="connsiteY7" fmla="*/ 732782 h 1021073"/>
                <a:gd name="connsiteX8" fmla="*/ 522827 w 1045654"/>
                <a:gd name="connsiteY8" fmla="*/ 772002 h 1021073"/>
                <a:gd name="connsiteX9" fmla="*/ 483615 w 1045654"/>
                <a:gd name="connsiteY9" fmla="*/ 732782 h 1021073"/>
                <a:gd name="connsiteX10" fmla="*/ 483615 w 1045654"/>
                <a:gd name="connsiteY10" fmla="*/ 445662 h 1021073"/>
                <a:gd name="connsiteX11" fmla="*/ 234431 w 1045654"/>
                <a:gd name="connsiteY11" fmla="*/ 351101 h 1021073"/>
                <a:gd name="connsiteX12" fmla="*/ 211679 w 1045654"/>
                <a:gd name="connsiteY12" fmla="*/ 300519 h 1021073"/>
                <a:gd name="connsiteX13" fmla="*/ 449166 w 1045654"/>
                <a:gd name="connsiteY13" fmla="*/ 14367 h 1021073"/>
                <a:gd name="connsiteX14" fmla="*/ 596488 w 1045654"/>
                <a:gd name="connsiteY14" fmla="*/ 14367 h 1021073"/>
                <a:gd name="connsiteX15" fmla="*/ 988535 w 1045654"/>
                <a:gd name="connsiteY15" fmla="*/ 173338 h 1021073"/>
                <a:gd name="connsiteX16" fmla="*/ 1045654 w 1045654"/>
                <a:gd name="connsiteY16" fmla="*/ 258148 h 1021073"/>
                <a:gd name="connsiteX17" fmla="*/ 1045654 w 1045654"/>
                <a:gd name="connsiteY17" fmla="*/ 762924 h 1021073"/>
                <a:gd name="connsiteX18" fmla="*/ 988535 w 1045654"/>
                <a:gd name="connsiteY18" fmla="*/ 847734 h 1021073"/>
                <a:gd name="connsiteX19" fmla="*/ 596488 w 1045654"/>
                <a:gd name="connsiteY19" fmla="*/ 1006707 h 1021073"/>
                <a:gd name="connsiteX20" fmla="*/ 449166 w 1045654"/>
                <a:gd name="connsiteY20" fmla="*/ 1006707 h 1021073"/>
                <a:gd name="connsiteX21" fmla="*/ 57120 w 1045654"/>
                <a:gd name="connsiteY21" fmla="*/ 847734 h 1021073"/>
                <a:gd name="connsiteX22" fmla="*/ 0 w 1045654"/>
                <a:gd name="connsiteY22" fmla="*/ 762924 h 1021073"/>
                <a:gd name="connsiteX23" fmla="*/ 0 w 1045654"/>
                <a:gd name="connsiteY23" fmla="*/ 258148 h 1021073"/>
                <a:gd name="connsiteX24" fmla="*/ 57120 w 1045654"/>
                <a:gd name="connsiteY24" fmla="*/ 173338 h 1021073"/>
                <a:gd name="connsiteX25" fmla="*/ 449166 w 1045654"/>
                <a:gd name="connsiteY25" fmla="*/ 14367 h 1021073"/>
                <a:gd name="connsiteX26" fmla="*/ 567022 w 1045654"/>
                <a:gd name="connsiteY26" fmla="*/ 87060 h 1021073"/>
                <a:gd name="connsiteX27" fmla="*/ 478633 w 1045654"/>
                <a:gd name="connsiteY27" fmla="*/ 87060 h 1021073"/>
                <a:gd name="connsiteX28" fmla="*/ 86584 w 1045654"/>
                <a:gd name="connsiteY28" fmla="*/ 246032 h 1021073"/>
                <a:gd name="connsiteX29" fmla="*/ 78424 w 1045654"/>
                <a:gd name="connsiteY29" fmla="*/ 258148 h 1021073"/>
                <a:gd name="connsiteX30" fmla="*/ 78424 w 1045654"/>
                <a:gd name="connsiteY30" fmla="*/ 762924 h 1021073"/>
                <a:gd name="connsiteX31" fmla="*/ 86584 w 1045654"/>
                <a:gd name="connsiteY31" fmla="*/ 775040 h 1021073"/>
                <a:gd name="connsiteX32" fmla="*/ 478633 w 1045654"/>
                <a:gd name="connsiteY32" fmla="*/ 934014 h 1021073"/>
                <a:gd name="connsiteX33" fmla="*/ 567022 w 1045654"/>
                <a:gd name="connsiteY33" fmla="*/ 934014 h 1021073"/>
                <a:gd name="connsiteX34" fmla="*/ 959069 w 1045654"/>
                <a:gd name="connsiteY34" fmla="*/ 775040 h 1021073"/>
                <a:gd name="connsiteX35" fmla="*/ 967230 w 1045654"/>
                <a:gd name="connsiteY35" fmla="*/ 762924 h 1021073"/>
                <a:gd name="connsiteX36" fmla="*/ 967230 w 1045654"/>
                <a:gd name="connsiteY36" fmla="*/ 258148 h 1021073"/>
                <a:gd name="connsiteX37" fmla="*/ 959069 w 1045654"/>
                <a:gd name="connsiteY37" fmla="*/ 246032 h 1021073"/>
                <a:gd name="connsiteX38" fmla="*/ 567022 w 1045654"/>
                <a:gd name="connsiteY38" fmla="*/ 87060 h 102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5654" h="1021073">
                  <a:moveTo>
                    <a:pt x="211679" y="300519"/>
                  </a:moveTo>
                  <a:cubicBezTo>
                    <a:pt x="219360" y="280266"/>
                    <a:pt x="242002" y="270077"/>
                    <a:pt x="262250" y="277761"/>
                  </a:cubicBezTo>
                  <a:lnTo>
                    <a:pt x="522827" y="376643"/>
                  </a:lnTo>
                  <a:lnTo>
                    <a:pt x="783399" y="277761"/>
                  </a:lnTo>
                  <a:cubicBezTo>
                    <a:pt x="803648" y="270077"/>
                    <a:pt x="826292" y="280266"/>
                    <a:pt x="833972" y="300519"/>
                  </a:cubicBezTo>
                  <a:cubicBezTo>
                    <a:pt x="841652" y="320771"/>
                    <a:pt x="831468" y="343417"/>
                    <a:pt x="811219" y="351101"/>
                  </a:cubicBezTo>
                  <a:lnTo>
                    <a:pt x="562039" y="445657"/>
                  </a:lnTo>
                  <a:lnTo>
                    <a:pt x="562039" y="732782"/>
                  </a:lnTo>
                  <a:cubicBezTo>
                    <a:pt x="562039" y="754447"/>
                    <a:pt x="544483" y="772002"/>
                    <a:pt x="522827" y="772002"/>
                  </a:cubicBezTo>
                  <a:cubicBezTo>
                    <a:pt x="501172" y="772002"/>
                    <a:pt x="483615" y="754447"/>
                    <a:pt x="483615" y="732782"/>
                  </a:cubicBezTo>
                  <a:lnTo>
                    <a:pt x="483615" y="445662"/>
                  </a:lnTo>
                  <a:lnTo>
                    <a:pt x="234431" y="351101"/>
                  </a:lnTo>
                  <a:cubicBezTo>
                    <a:pt x="214183" y="343417"/>
                    <a:pt x="203997" y="320771"/>
                    <a:pt x="211679" y="300519"/>
                  </a:cubicBezTo>
                  <a:close/>
                  <a:moveTo>
                    <a:pt x="449166" y="14367"/>
                  </a:moveTo>
                  <a:cubicBezTo>
                    <a:pt x="496409" y="-4789"/>
                    <a:pt x="549246" y="-4789"/>
                    <a:pt x="596488" y="14367"/>
                  </a:cubicBezTo>
                  <a:lnTo>
                    <a:pt x="988535" y="173338"/>
                  </a:lnTo>
                  <a:cubicBezTo>
                    <a:pt x="1023063" y="187339"/>
                    <a:pt x="1045654" y="220882"/>
                    <a:pt x="1045654" y="258148"/>
                  </a:cubicBezTo>
                  <a:lnTo>
                    <a:pt x="1045654" y="762924"/>
                  </a:lnTo>
                  <a:cubicBezTo>
                    <a:pt x="1045654" y="800188"/>
                    <a:pt x="1023063" y="833735"/>
                    <a:pt x="988535" y="847734"/>
                  </a:cubicBezTo>
                  <a:lnTo>
                    <a:pt x="596488" y="1006707"/>
                  </a:lnTo>
                  <a:cubicBezTo>
                    <a:pt x="549246" y="1025862"/>
                    <a:pt x="496409" y="1025862"/>
                    <a:pt x="449166" y="1006707"/>
                  </a:cubicBezTo>
                  <a:lnTo>
                    <a:pt x="57120" y="847734"/>
                  </a:lnTo>
                  <a:cubicBezTo>
                    <a:pt x="22592" y="833735"/>
                    <a:pt x="0" y="800188"/>
                    <a:pt x="0" y="762924"/>
                  </a:cubicBezTo>
                  <a:lnTo>
                    <a:pt x="0" y="258148"/>
                  </a:lnTo>
                  <a:cubicBezTo>
                    <a:pt x="0" y="220882"/>
                    <a:pt x="22592" y="187339"/>
                    <a:pt x="57120" y="173338"/>
                  </a:cubicBezTo>
                  <a:lnTo>
                    <a:pt x="449166" y="14367"/>
                  </a:lnTo>
                  <a:close/>
                  <a:moveTo>
                    <a:pt x="567022" y="87060"/>
                  </a:moveTo>
                  <a:cubicBezTo>
                    <a:pt x="538679" y="75567"/>
                    <a:pt x="506975" y="75567"/>
                    <a:pt x="478633" y="87060"/>
                  </a:cubicBezTo>
                  <a:lnTo>
                    <a:pt x="86584" y="246032"/>
                  </a:lnTo>
                  <a:cubicBezTo>
                    <a:pt x="81651" y="248032"/>
                    <a:pt x="78424" y="252825"/>
                    <a:pt x="78424" y="258148"/>
                  </a:cubicBezTo>
                  <a:lnTo>
                    <a:pt x="78424" y="762924"/>
                  </a:lnTo>
                  <a:cubicBezTo>
                    <a:pt x="78424" y="768247"/>
                    <a:pt x="81651" y="773043"/>
                    <a:pt x="86584" y="775040"/>
                  </a:cubicBezTo>
                  <a:lnTo>
                    <a:pt x="478633" y="934014"/>
                  </a:lnTo>
                  <a:cubicBezTo>
                    <a:pt x="506975" y="945508"/>
                    <a:pt x="538679" y="945508"/>
                    <a:pt x="567022" y="934014"/>
                  </a:cubicBezTo>
                  <a:lnTo>
                    <a:pt x="959069" y="775040"/>
                  </a:lnTo>
                  <a:cubicBezTo>
                    <a:pt x="964004" y="773043"/>
                    <a:pt x="967230" y="768247"/>
                    <a:pt x="967230" y="762924"/>
                  </a:cubicBezTo>
                  <a:lnTo>
                    <a:pt x="967230" y="258148"/>
                  </a:lnTo>
                  <a:cubicBezTo>
                    <a:pt x="967230" y="252825"/>
                    <a:pt x="964004" y="248032"/>
                    <a:pt x="959069" y="246032"/>
                  </a:cubicBezTo>
                  <a:lnTo>
                    <a:pt x="567022" y="87060"/>
                  </a:lnTo>
                  <a:close/>
                </a:path>
              </a:pathLst>
            </a:custGeom>
            <a:gradFill>
              <a:gsLst>
                <a:gs pos="0">
                  <a:srgbClr val="D59DFF"/>
                </a:gs>
                <a:gs pos="100000">
                  <a:srgbClr val="C03BC4"/>
                </a:gs>
              </a:gsLst>
              <a:lin ang="2700000" scaled="1"/>
            </a:gradFill>
            <a:ln w="51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ADVANCE PROJEC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CDFF65E-123C-119E-2258-FEB3BA3F93D2}"/>
                </a:ext>
              </a:extLst>
            </p:cNvPr>
            <p:cNvSpPr txBox="1"/>
            <p:nvPr/>
          </p:nvSpPr>
          <p:spPr>
            <a:xfrm>
              <a:off x="3163235" y="1670585"/>
              <a:ext cx="2474951" cy="1222996"/>
            </a:xfrm>
            <a:prstGeom prst="ellipse">
              <a:avLst/>
            </a:prstGeom>
            <a:noFill/>
          </p:spPr>
          <p:txBody>
            <a:bodyPr wrap="none" rtlCol="0">
              <a:prstTxWarp prst="textArchUp">
                <a:avLst>
                  <a:gd name="adj" fmla="val 12451684"/>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ADVANCE PROJECT </a:t>
              </a:r>
            </a:p>
          </p:txBody>
        </p:sp>
        <p:sp>
          <p:nvSpPr>
            <p:cNvPr id="89" name="Find LLM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78E258E-3317-6BC1-B59D-CAADEFD18844}"/>
                </a:ext>
              </a:extLst>
            </p:cNvPr>
            <p:cNvSpPr txBox="1">
              <a:spLocks noChangeAspect="1"/>
            </p:cNvSpPr>
            <p:nvPr/>
          </p:nvSpPr>
          <p:spPr>
            <a:xfrm rot="396060">
              <a:off x="1270018" y="2029574"/>
              <a:ext cx="3262408" cy="3317323"/>
            </a:xfrm>
            <a:prstGeom prst="ellipse">
              <a:avLst/>
            </a:prstGeom>
            <a:noFill/>
            <a:ln>
              <a:noFill/>
            </a:ln>
          </p:spPr>
          <p:txBody>
            <a:bodyPr spcFirstLastPara="1" wrap="none" lIns="0" tIns="0" rIns="0" bIns="0" numCol="1" rtlCol="0">
              <a:prstTxWarp prst="textArchDown">
                <a:avLst>
                  <a:gd name="adj" fmla="val 3145882"/>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Semibold"/>
                  <a:ea typeface="+mn-ea"/>
                  <a:cs typeface="+mn-cs"/>
                </a:rPr>
                <a:t>Find LLMs</a:t>
              </a:r>
            </a:p>
          </p:txBody>
        </p:sp>
        <p:sp>
          <p:nvSpPr>
            <p:cNvPr id="90" name="Try prompt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23145EE4-D2A1-406A-E4AC-A476A5962E0E}"/>
                </a:ext>
              </a:extLst>
            </p:cNvPr>
            <p:cNvSpPr txBox="1">
              <a:spLocks noChangeAspect="1"/>
            </p:cNvSpPr>
            <p:nvPr/>
          </p:nvSpPr>
          <p:spPr>
            <a:xfrm rot="17125066">
              <a:off x="1812236" y="2415682"/>
              <a:ext cx="2371053" cy="2686348"/>
            </a:xfrm>
            <a:prstGeom prst="ellipse">
              <a:avLst/>
            </a:prstGeom>
            <a:noFill/>
            <a:ln>
              <a:noFill/>
            </a:ln>
          </p:spPr>
          <p:txBody>
            <a:bodyPr spcFirstLastPara="1" wrap="square" lIns="58312" tIns="58312" rIns="58312" bIns="58312" numCol="1" rtlCol="0">
              <a:prstTxWarp prst="textArchUp">
                <a:avLst>
                  <a:gd name="adj" fmla="val 8459393"/>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Semibold"/>
                  <a:ea typeface="+mn-ea"/>
                  <a:cs typeface="+mn-cs"/>
                </a:rPr>
                <a:t>  Try prompts  </a:t>
              </a:r>
            </a:p>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91F2C"/>
                </a:solidFill>
                <a:effectLst/>
                <a:uLnTx/>
                <a:uFillTx/>
                <a:latin typeface="Segoe UI Semibold"/>
                <a:ea typeface="+mn-ea"/>
                <a:cs typeface="+mn-cs"/>
              </a:endParaRPr>
            </a:p>
          </p:txBody>
        </p:sp>
        <p:sp>
          <p:nvSpPr>
            <p:cNvPr id="91" name="Hypotahesi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E886BB2-E4B0-CC8E-3252-9987F4D11EA1}"/>
                </a:ext>
              </a:extLst>
            </p:cNvPr>
            <p:cNvSpPr txBox="1">
              <a:spLocks noChangeAspect="1"/>
            </p:cNvSpPr>
            <p:nvPr/>
          </p:nvSpPr>
          <p:spPr>
            <a:xfrm rot="2846671">
              <a:off x="1789014" y="2432458"/>
              <a:ext cx="2402880" cy="2402370"/>
            </a:xfrm>
            <a:prstGeom prst="ellipse">
              <a:avLst/>
            </a:prstGeom>
            <a:noFill/>
            <a:ln>
              <a:noFill/>
            </a:ln>
          </p:spPr>
          <p:txBody>
            <a:bodyPr spcFirstLastPara="1" wrap="square" lIns="58312" tIns="58312" rIns="58312" bIns="58312" numCol="1" rtlCol="0" anchor="t">
              <a:prstTxWarp prst="textArchUp">
                <a:avLst>
                  <a:gd name="adj" fmla="val 10850206"/>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Semibold"/>
                  <a:ea typeface="+mn-ea"/>
                  <a:cs typeface="+mn-cs"/>
                </a:rPr>
                <a:t>Hypothesis</a:t>
              </a:r>
              <a:endParaRPr kumimoji="0" lang="en-GB" sz="1200" b="0" i="0" u="none" strike="noStrike" kern="1200" cap="none" spc="0" normalizeH="0" baseline="0" noProof="0">
                <a:ln>
                  <a:noFill/>
                </a:ln>
                <a:solidFill>
                  <a:srgbClr val="091F2C"/>
                </a:solidFill>
                <a:effectLst/>
                <a:uLnTx/>
                <a:uFillTx/>
                <a:latin typeface="Segoe UI Semibold"/>
                <a:ea typeface="+mn-ea"/>
                <a:cs typeface="+mn-cs"/>
              </a:endParaRPr>
            </a:p>
          </p:txBody>
        </p:sp>
        <p:sp>
          <p:nvSpPr>
            <p:cNvPr id="48"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014A7DF-8ECC-C151-5747-D0A4C6D1DD7B}"/>
                </a:ext>
              </a:extLst>
            </p:cNvPr>
            <p:cNvSpPr>
              <a:spLocks noChangeAspect="1"/>
            </p:cNvSpPr>
            <p:nvPr/>
          </p:nvSpPr>
          <p:spPr>
            <a:xfrm flipV="1">
              <a:off x="2687202" y="2010767"/>
              <a:ext cx="3353514" cy="3353513"/>
            </a:xfrm>
            <a:prstGeom prst="arc">
              <a:avLst>
                <a:gd name="adj1" fmla="val 3543377"/>
                <a:gd name="adj2" fmla="val 8316952"/>
              </a:avLst>
            </a:prstGeom>
            <a:ln w="25400">
              <a:solidFill>
                <a:srgbClr val="8DC8E8"/>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9EDEEAA9-F2A1-C249-E9B4-55F1E2AC91D4}"/>
                </a:ext>
              </a:extLst>
            </p:cNvPr>
            <p:cNvGrpSpPr/>
            <p:nvPr/>
          </p:nvGrpSpPr>
          <p:grpSpPr>
            <a:xfrm>
              <a:off x="883376" y="2347430"/>
              <a:ext cx="1942236" cy="1531095"/>
              <a:chOff x="777019" y="2171482"/>
              <a:chExt cx="1942236" cy="1531095"/>
            </a:xfrm>
          </p:grpSpPr>
          <p:sp>
            <p:nvSpPr>
              <p:cNvPr id="84" name="BUSINESS NEED"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ABAFEF73-9995-E30B-37E7-218489D9DCC1}"/>
                  </a:ext>
                </a:extLst>
              </p:cNvPr>
              <p:cNvSpPr txBox="1"/>
              <p:nvPr/>
            </p:nvSpPr>
            <p:spPr>
              <a:xfrm>
                <a:off x="777019" y="2519171"/>
                <a:ext cx="888384" cy="444545"/>
              </a:xfrm>
              <a:prstGeom prst="rect">
                <a:avLst/>
              </a:prstGeom>
              <a:noFill/>
            </p:spPr>
            <p:txBody>
              <a:bodyPr wrap="none" rtlCol="0">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1" i="0" u="none" strike="noStrike" kern="1200" cap="all" spc="100" normalizeH="0" baseline="0" noProof="0">
                    <a:ln>
                      <a:noFill/>
                    </a:ln>
                    <a:solidFill>
                      <a:srgbClr val="FFFFFF"/>
                    </a:solidFill>
                    <a:effectLst/>
                    <a:uLnTx/>
                    <a:uFillTx/>
                    <a:latin typeface="Segoe UI"/>
                    <a:ea typeface="+mn-ea"/>
                    <a:cs typeface="+mn-cs"/>
                  </a:rPr>
                  <a:t>BUSINESS</a:t>
                </a:r>
                <a:br>
                  <a:rPr kumimoji="0" lang="en-US" sz="1000" b="1" i="0" u="none" strike="noStrike" kern="1200" cap="all" spc="100" normalizeH="0" baseline="0" noProof="0">
                    <a:ln>
                      <a:noFill/>
                    </a:ln>
                    <a:solidFill>
                      <a:srgbClr val="FFFFFF"/>
                    </a:solidFill>
                    <a:effectLst/>
                    <a:uLnTx/>
                    <a:uFillTx/>
                    <a:latin typeface="Segoe UI"/>
                    <a:ea typeface="+mn-ea"/>
                    <a:cs typeface="+mn-cs"/>
                  </a:rPr>
                </a:br>
                <a:r>
                  <a:rPr kumimoji="0" lang="en-US" sz="1000" b="1" i="0" u="none" strike="noStrike" kern="1200" cap="all" spc="100" normalizeH="0" baseline="0" noProof="0">
                    <a:ln>
                      <a:noFill/>
                    </a:ln>
                    <a:solidFill>
                      <a:srgbClr val="FFFFFF"/>
                    </a:solidFill>
                    <a:effectLst/>
                    <a:uLnTx/>
                    <a:uFillTx/>
                    <a:latin typeface="Segoe UI"/>
                    <a:ea typeface="+mn-ea"/>
                    <a:cs typeface="+mn-cs"/>
                  </a:rPr>
                  <a:t>NEED</a:t>
                </a:r>
              </a:p>
            </p:txBody>
          </p:sp>
          <p:sp>
            <p:nvSpPr>
              <p:cNvPr id="87"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7A7C2C8-AB62-F319-20C8-4F71B6747117}"/>
                  </a:ext>
                </a:extLst>
              </p:cNvPr>
              <p:cNvSpPr>
                <a:spLocks noChangeAspect="1"/>
              </p:cNvSpPr>
              <p:nvPr/>
            </p:nvSpPr>
            <p:spPr>
              <a:xfrm flipH="1">
                <a:off x="1188484" y="2171482"/>
                <a:ext cx="1530771" cy="1531095"/>
              </a:xfrm>
              <a:prstGeom prst="arc">
                <a:avLst>
                  <a:gd name="adj1" fmla="val 14631255"/>
                  <a:gd name="adj2" fmla="val 19066496"/>
                </a:avLst>
              </a:prstGeom>
              <a:ln w="25400">
                <a:solidFill>
                  <a:srgbClr val="8DC8E8"/>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grpSp>
        <p:sp>
          <p:nvSpPr>
            <p:cNvPr id="32" name="3y"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564DB3D-6E43-EB14-47D6-31741DACCDA4}"/>
                </a:ext>
              </a:extLst>
            </p:cNvPr>
            <p:cNvSpPr/>
            <p:nvPr/>
          </p:nvSpPr>
          <p:spPr>
            <a:xfrm>
              <a:off x="9119246" y="3268476"/>
              <a:ext cx="1096281" cy="1070510"/>
            </a:xfrm>
            <a:custGeom>
              <a:avLst/>
              <a:gdLst>
                <a:gd name="connsiteX0" fmla="*/ 221927 w 1096281"/>
                <a:gd name="connsiteY0" fmla="*/ 315069 h 1070510"/>
                <a:gd name="connsiteX1" fmla="*/ 274947 w 1096281"/>
                <a:gd name="connsiteY1" fmla="*/ 291210 h 1070510"/>
                <a:gd name="connsiteX2" fmla="*/ 548141 w 1096281"/>
                <a:gd name="connsiteY2" fmla="*/ 394878 h 1070510"/>
                <a:gd name="connsiteX3" fmla="*/ 821329 w 1096281"/>
                <a:gd name="connsiteY3" fmla="*/ 291210 h 1070510"/>
                <a:gd name="connsiteX4" fmla="*/ 874350 w 1096281"/>
                <a:gd name="connsiteY4" fmla="*/ 315069 h 1070510"/>
                <a:gd name="connsiteX5" fmla="*/ 850495 w 1096281"/>
                <a:gd name="connsiteY5" fmla="*/ 368100 h 1070510"/>
                <a:gd name="connsiteX6" fmla="*/ 589251 w 1096281"/>
                <a:gd name="connsiteY6" fmla="*/ 467234 h 1070510"/>
                <a:gd name="connsiteX7" fmla="*/ 589251 w 1096281"/>
                <a:gd name="connsiteY7" fmla="*/ 768260 h 1070510"/>
                <a:gd name="connsiteX8" fmla="*/ 548141 w 1096281"/>
                <a:gd name="connsiteY8" fmla="*/ 809379 h 1070510"/>
                <a:gd name="connsiteX9" fmla="*/ 507030 w 1096281"/>
                <a:gd name="connsiteY9" fmla="*/ 768260 h 1070510"/>
                <a:gd name="connsiteX10" fmla="*/ 507030 w 1096281"/>
                <a:gd name="connsiteY10" fmla="*/ 467240 h 1070510"/>
                <a:gd name="connsiteX11" fmla="*/ 245782 w 1096281"/>
                <a:gd name="connsiteY11" fmla="*/ 368100 h 1070510"/>
                <a:gd name="connsiteX12" fmla="*/ 221927 w 1096281"/>
                <a:gd name="connsiteY12" fmla="*/ 315069 h 1070510"/>
                <a:gd name="connsiteX13" fmla="*/ 470913 w 1096281"/>
                <a:gd name="connsiteY13" fmla="*/ 15062 h 1070510"/>
                <a:gd name="connsiteX14" fmla="*/ 625368 w 1096281"/>
                <a:gd name="connsiteY14" fmla="*/ 15062 h 1070510"/>
                <a:gd name="connsiteX15" fmla="*/ 1036397 w 1096281"/>
                <a:gd name="connsiteY15" fmla="*/ 181730 h 1070510"/>
                <a:gd name="connsiteX16" fmla="*/ 1096282 w 1096281"/>
                <a:gd name="connsiteY16" fmla="*/ 270647 h 1070510"/>
                <a:gd name="connsiteX17" fmla="*/ 1096282 w 1096281"/>
                <a:gd name="connsiteY17" fmla="*/ 799862 h 1070510"/>
                <a:gd name="connsiteX18" fmla="*/ 1036397 w 1096281"/>
                <a:gd name="connsiteY18" fmla="*/ 888778 h 1070510"/>
                <a:gd name="connsiteX19" fmla="*/ 625368 w 1096281"/>
                <a:gd name="connsiteY19" fmla="*/ 1055448 h 1070510"/>
                <a:gd name="connsiteX20" fmla="*/ 470913 w 1096281"/>
                <a:gd name="connsiteY20" fmla="*/ 1055448 h 1070510"/>
                <a:gd name="connsiteX21" fmla="*/ 59885 w 1096281"/>
                <a:gd name="connsiteY21" fmla="*/ 888778 h 1070510"/>
                <a:gd name="connsiteX22" fmla="*/ 0 w 1096281"/>
                <a:gd name="connsiteY22" fmla="*/ 799862 h 1070510"/>
                <a:gd name="connsiteX23" fmla="*/ 0 w 1096281"/>
                <a:gd name="connsiteY23" fmla="*/ 270647 h 1070510"/>
                <a:gd name="connsiteX24" fmla="*/ 59885 w 1096281"/>
                <a:gd name="connsiteY24" fmla="*/ 181730 h 1070510"/>
                <a:gd name="connsiteX25" fmla="*/ 470913 w 1096281"/>
                <a:gd name="connsiteY25" fmla="*/ 15062 h 1070510"/>
                <a:gd name="connsiteX26" fmla="*/ 594475 w 1096281"/>
                <a:gd name="connsiteY26" fmla="*/ 91276 h 1070510"/>
                <a:gd name="connsiteX27" fmla="*/ 501807 w 1096281"/>
                <a:gd name="connsiteY27" fmla="*/ 91276 h 1070510"/>
                <a:gd name="connsiteX28" fmla="*/ 90776 w 1096281"/>
                <a:gd name="connsiteY28" fmla="*/ 257944 h 1070510"/>
                <a:gd name="connsiteX29" fmla="*/ 82221 w 1096281"/>
                <a:gd name="connsiteY29" fmla="*/ 270647 h 1070510"/>
                <a:gd name="connsiteX30" fmla="*/ 82221 w 1096281"/>
                <a:gd name="connsiteY30" fmla="*/ 799862 h 1070510"/>
                <a:gd name="connsiteX31" fmla="*/ 90776 w 1096281"/>
                <a:gd name="connsiteY31" fmla="*/ 812565 h 1070510"/>
                <a:gd name="connsiteX32" fmla="*/ 501807 w 1096281"/>
                <a:gd name="connsiteY32" fmla="*/ 979235 h 1070510"/>
                <a:gd name="connsiteX33" fmla="*/ 594475 w 1096281"/>
                <a:gd name="connsiteY33" fmla="*/ 979235 h 1070510"/>
                <a:gd name="connsiteX34" fmla="*/ 1005504 w 1096281"/>
                <a:gd name="connsiteY34" fmla="*/ 812565 h 1070510"/>
                <a:gd name="connsiteX35" fmla="*/ 1014061 w 1096281"/>
                <a:gd name="connsiteY35" fmla="*/ 799862 h 1070510"/>
                <a:gd name="connsiteX36" fmla="*/ 1014061 w 1096281"/>
                <a:gd name="connsiteY36" fmla="*/ 270647 h 1070510"/>
                <a:gd name="connsiteX37" fmla="*/ 1005504 w 1096281"/>
                <a:gd name="connsiteY37" fmla="*/ 257944 h 1070510"/>
                <a:gd name="connsiteX38" fmla="*/ 594475 w 1096281"/>
                <a:gd name="connsiteY38" fmla="*/ 91276 h 107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96281" h="1070510">
                  <a:moveTo>
                    <a:pt x="221927" y="315069"/>
                  </a:moveTo>
                  <a:cubicBezTo>
                    <a:pt x="229981" y="293836"/>
                    <a:pt x="253719" y="283154"/>
                    <a:pt x="274947" y="291210"/>
                  </a:cubicBezTo>
                  <a:lnTo>
                    <a:pt x="548141" y="394878"/>
                  </a:lnTo>
                  <a:lnTo>
                    <a:pt x="821329" y="291210"/>
                  </a:lnTo>
                  <a:cubicBezTo>
                    <a:pt x="842558" y="283154"/>
                    <a:pt x="866298" y="293836"/>
                    <a:pt x="874350" y="315069"/>
                  </a:cubicBezTo>
                  <a:cubicBezTo>
                    <a:pt x="882403" y="336302"/>
                    <a:pt x="871725" y="360044"/>
                    <a:pt x="850495" y="368100"/>
                  </a:cubicBezTo>
                  <a:lnTo>
                    <a:pt x="589251" y="467234"/>
                  </a:lnTo>
                  <a:lnTo>
                    <a:pt x="589251" y="768260"/>
                  </a:lnTo>
                  <a:cubicBezTo>
                    <a:pt x="589251" y="790975"/>
                    <a:pt x="570845" y="809379"/>
                    <a:pt x="548141" y="809379"/>
                  </a:cubicBezTo>
                  <a:cubicBezTo>
                    <a:pt x="525437" y="809379"/>
                    <a:pt x="507030" y="790975"/>
                    <a:pt x="507030" y="768260"/>
                  </a:cubicBezTo>
                  <a:lnTo>
                    <a:pt x="507030" y="467240"/>
                  </a:lnTo>
                  <a:lnTo>
                    <a:pt x="245782" y="368100"/>
                  </a:lnTo>
                  <a:cubicBezTo>
                    <a:pt x="224554" y="360044"/>
                    <a:pt x="213874" y="336302"/>
                    <a:pt x="221927" y="315069"/>
                  </a:cubicBezTo>
                  <a:close/>
                  <a:moveTo>
                    <a:pt x="470913" y="15062"/>
                  </a:moveTo>
                  <a:cubicBezTo>
                    <a:pt x="520443" y="-5021"/>
                    <a:pt x="575838" y="-5021"/>
                    <a:pt x="625368" y="15062"/>
                  </a:cubicBezTo>
                  <a:lnTo>
                    <a:pt x="1036397" y="181730"/>
                  </a:lnTo>
                  <a:cubicBezTo>
                    <a:pt x="1072597" y="196409"/>
                    <a:pt x="1096282" y="231577"/>
                    <a:pt x="1096282" y="270647"/>
                  </a:cubicBezTo>
                  <a:lnTo>
                    <a:pt x="1096282" y="799862"/>
                  </a:lnTo>
                  <a:cubicBezTo>
                    <a:pt x="1096282" y="838931"/>
                    <a:pt x="1072597" y="874101"/>
                    <a:pt x="1036397" y="888778"/>
                  </a:cubicBezTo>
                  <a:lnTo>
                    <a:pt x="625368" y="1055448"/>
                  </a:lnTo>
                  <a:cubicBezTo>
                    <a:pt x="575838" y="1075531"/>
                    <a:pt x="520443" y="1075531"/>
                    <a:pt x="470913" y="1055448"/>
                  </a:cubicBezTo>
                  <a:lnTo>
                    <a:pt x="59885" y="888778"/>
                  </a:lnTo>
                  <a:cubicBezTo>
                    <a:pt x="23686" y="874101"/>
                    <a:pt x="0" y="838931"/>
                    <a:pt x="0" y="799862"/>
                  </a:cubicBezTo>
                  <a:lnTo>
                    <a:pt x="0" y="270647"/>
                  </a:lnTo>
                  <a:cubicBezTo>
                    <a:pt x="0" y="231577"/>
                    <a:pt x="23686" y="196409"/>
                    <a:pt x="59885" y="181730"/>
                  </a:cubicBezTo>
                  <a:lnTo>
                    <a:pt x="470913" y="15062"/>
                  </a:lnTo>
                  <a:close/>
                  <a:moveTo>
                    <a:pt x="594475" y="91276"/>
                  </a:moveTo>
                  <a:cubicBezTo>
                    <a:pt x="564760" y="79226"/>
                    <a:pt x="531521" y="79226"/>
                    <a:pt x="501807" y="91276"/>
                  </a:cubicBezTo>
                  <a:lnTo>
                    <a:pt x="90776" y="257944"/>
                  </a:lnTo>
                  <a:cubicBezTo>
                    <a:pt x="85605" y="260041"/>
                    <a:pt x="82221" y="265065"/>
                    <a:pt x="82221" y="270647"/>
                  </a:cubicBezTo>
                  <a:lnTo>
                    <a:pt x="82221" y="799862"/>
                  </a:lnTo>
                  <a:cubicBezTo>
                    <a:pt x="82221" y="805443"/>
                    <a:pt x="85605" y="810470"/>
                    <a:pt x="90776" y="812565"/>
                  </a:cubicBezTo>
                  <a:lnTo>
                    <a:pt x="501807" y="979235"/>
                  </a:lnTo>
                  <a:cubicBezTo>
                    <a:pt x="531521" y="991286"/>
                    <a:pt x="564760" y="991286"/>
                    <a:pt x="594475" y="979235"/>
                  </a:cubicBezTo>
                  <a:lnTo>
                    <a:pt x="1005504" y="812565"/>
                  </a:lnTo>
                  <a:cubicBezTo>
                    <a:pt x="1010678" y="810470"/>
                    <a:pt x="1014061" y="805443"/>
                    <a:pt x="1014061" y="799862"/>
                  </a:cubicBezTo>
                  <a:lnTo>
                    <a:pt x="1014061" y="270647"/>
                  </a:lnTo>
                  <a:cubicBezTo>
                    <a:pt x="1014061" y="265065"/>
                    <a:pt x="1010678" y="260041"/>
                    <a:pt x="1005504" y="257944"/>
                  </a:cubicBezTo>
                  <a:lnTo>
                    <a:pt x="594475" y="91276"/>
                  </a:lnTo>
                  <a:close/>
                </a:path>
              </a:pathLst>
            </a:custGeom>
            <a:gradFill>
              <a:gsLst>
                <a:gs pos="0">
                  <a:srgbClr val="C5B4E3"/>
                </a:gs>
                <a:gs pos="100000">
                  <a:srgbClr val="8661C5"/>
                </a:gs>
              </a:gsLst>
              <a:lin ang="2700000" scaled="1"/>
            </a:gradFill>
            <a:ln w="547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Deploy LLM App/UI"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9B246DF0-AB1D-E19E-547D-533A488D8637}"/>
                </a:ext>
              </a:extLst>
            </p:cNvPr>
            <p:cNvSpPr txBox="1"/>
            <p:nvPr/>
          </p:nvSpPr>
          <p:spPr>
            <a:xfrm rot="16200000">
              <a:off x="7852615" y="3189902"/>
              <a:ext cx="1718641" cy="1139331"/>
            </a:xfrm>
            <a:prstGeom prst="rect">
              <a:avLst/>
            </a:prstGeom>
            <a:noFill/>
          </p:spPr>
          <p:txBody>
            <a:bodyPr spcFirstLastPara="1" wrap="none" lIns="0" tIns="0" rIns="0" bIns="0" numCol="1" rtlCol="0">
              <a:prstTxWarp prst="textArchUp">
                <a:avLst>
                  <a:gd name="adj" fmla="val 1338121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Semibold"/>
                  <a:ea typeface="+mn-ea"/>
                  <a:cs typeface="+mn-cs"/>
                </a:rPr>
                <a:t>Deploy LLM App/UI</a:t>
              </a:r>
            </a:p>
          </p:txBody>
        </p:sp>
        <p:sp>
          <p:nvSpPr>
            <p:cNvPr id="94" name="Quota and cost managemen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F23BEA9-E26B-C7B9-C87F-6AB23A84C499}"/>
                </a:ext>
              </a:extLst>
            </p:cNvPr>
            <p:cNvSpPr txBox="1"/>
            <p:nvPr/>
          </p:nvSpPr>
          <p:spPr>
            <a:xfrm rot="20693435">
              <a:off x="7997001" y="2020018"/>
              <a:ext cx="2866241" cy="1794748"/>
            </a:xfrm>
            <a:prstGeom prst="ellipse">
              <a:avLst/>
            </a:prstGeom>
            <a:noFill/>
          </p:spPr>
          <p:txBody>
            <a:bodyPr spcFirstLastPara="1" wrap="none" lIns="0" tIns="0" rIns="0" bIns="0" numCol="1" rtlCol="0">
              <a:prstTxWarp prst="textArchUp">
                <a:avLst>
                  <a:gd name="adj" fmla="val 1226662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Quota and cost management</a:t>
              </a:r>
            </a:p>
          </p:txBody>
        </p:sp>
        <p:sp>
          <p:nvSpPr>
            <p:cNvPr id="25" name="1y"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EA4F8CA-525B-289E-AEB7-4814B74BB948}"/>
                </a:ext>
              </a:extLst>
            </p:cNvPr>
            <p:cNvSpPr/>
            <p:nvPr/>
          </p:nvSpPr>
          <p:spPr>
            <a:xfrm>
              <a:off x="2508606" y="3409508"/>
              <a:ext cx="711278" cy="694558"/>
            </a:xfrm>
            <a:custGeom>
              <a:avLst/>
              <a:gdLst>
                <a:gd name="connsiteX0" fmla="*/ 143989 w 711278"/>
                <a:gd name="connsiteY0" fmla="*/ 204420 h 694558"/>
                <a:gd name="connsiteX1" fmla="*/ 178389 w 711278"/>
                <a:gd name="connsiteY1" fmla="*/ 188940 h 694558"/>
                <a:gd name="connsiteX2" fmla="*/ 355639 w 711278"/>
                <a:gd name="connsiteY2" fmla="*/ 256201 h 694558"/>
                <a:gd name="connsiteX3" fmla="*/ 532886 w 711278"/>
                <a:gd name="connsiteY3" fmla="*/ 188940 h 694558"/>
                <a:gd name="connsiteX4" fmla="*/ 567287 w 711278"/>
                <a:gd name="connsiteY4" fmla="*/ 204420 h 694558"/>
                <a:gd name="connsiteX5" fmla="*/ 551810 w 711278"/>
                <a:gd name="connsiteY5" fmla="*/ 238827 h 694558"/>
                <a:gd name="connsiteX6" fmla="*/ 382312 w 711278"/>
                <a:gd name="connsiteY6" fmla="*/ 303146 h 694558"/>
                <a:gd name="connsiteX7" fmla="*/ 382312 w 711278"/>
                <a:gd name="connsiteY7" fmla="*/ 498455 h 694558"/>
                <a:gd name="connsiteX8" fmla="*/ 355639 w 711278"/>
                <a:gd name="connsiteY8" fmla="*/ 525134 h 694558"/>
                <a:gd name="connsiteX9" fmla="*/ 328966 w 711278"/>
                <a:gd name="connsiteY9" fmla="*/ 498455 h 694558"/>
                <a:gd name="connsiteX10" fmla="*/ 328966 w 711278"/>
                <a:gd name="connsiteY10" fmla="*/ 303150 h 694558"/>
                <a:gd name="connsiteX11" fmla="*/ 159466 w 711278"/>
                <a:gd name="connsiteY11" fmla="*/ 238827 h 694558"/>
                <a:gd name="connsiteX12" fmla="*/ 143989 w 711278"/>
                <a:gd name="connsiteY12" fmla="*/ 204420 h 694558"/>
                <a:gd name="connsiteX13" fmla="*/ 305533 w 711278"/>
                <a:gd name="connsiteY13" fmla="*/ 9773 h 694558"/>
                <a:gd name="connsiteX14" fmla="*/ 405745 w 711278"/>
                <a:gd name="connsiteY14" fmla="*/ 9773 h 694558"/>
                <a:gd name="connsiteX15" fmla="*/ 672425 w 711278"/>
                <a:gd name="connsiteY15" fmla="*/ 117909 h 694558"/>
                <a:gd name="connsiteX16" fmla="*/ 711278 w 711278"/>
                <a:gd name="connsiteY16" fmla="*/ 175598 h 694558"/>
                <a:gd name="connsiteX17" fmla="*/ 711278 w 711278"/>
                <a:gd name="connsiteY17" fmla="*/ 518959 h 694558"/>
                <a:gd name="connsiteX18" fmla="*/ 672425 w 711278"/>
                <a:gd name="connsiteY18" fmla="*/ 576649 h 694558"/>
                <a:gd name="connsiteX19" fmla="*/ 405745 w 711278"/>
                <a:gd name="connsiteY19" fmla="*/ 684786 h 694558"/>
                <a:gd name="connsiteX20" fmla="*/ 305533 w 711278"/>
                <a:gd name="connsiteY20" fmla="*/ 684786 h 694558"/>
                <a:gd name="connsiteX21" fmla="*/ 38854 w 711278"/>
                <a:gd name="connsiteY21" fmla="*/ 576649 h 694558"/>
                <a:gd name="connsiteX22" fmla="*/ 0 w 711278"/>
                <a:gd name="connsiteY22" fmla="*/ 518959 h 694558"/>
                <a:gd name="connsiteX23" fmla="*/ 0 w 711278"/>
                <a:gd name="connsiteY23" fmla="*/ 175598 h 694558"/>
                <a:gd name="connsiteX24" fmla="*/ 38854 w 711278"/>
                <a:gd name="connsiteY24" fmla="*/ 117909 h 694558"/>
                <a:gd name="connsiteX25" fmla="*/ 305533 w 711278"/>
                <a:gd name="connsiteY25" fmla="*/ 9773 h 694558"/>
                <a:gd name="connsiteX26" fmla="*/ 385701 w 711278"/>
                <a:gd name="connsiteY26" fmla="*/ 59221 h 694558"/>
                <a:gd name="connsiteX27" fmla="*/ 325577 w 711278"/>
                <a:gd name="connsiteY27" fmla="*/ 59221 h 694558"/>
                <a:gd name="connsiteX28" fmla="*/ 58896 w 711278"/>
                <a:gd name="connsiteY28" fmla="*/ 167357 h 694558"/>
                <a:gd name="connsiteX29" fmla="*/ 53346 w 711278"/>
                <a:gd name="connsiteY29" fmla="*/ 175598 h 694558"/>
                <a:gd name="connsiteX30" fmla="*/ 53346 w 711278"/>
                <a:gd name="connsiteY30" fmla="*/ 518959 h 694558"/>
                <a:gd name="connsiteX31" fmla="*/ 58896 w 711278"/>
                <a:gd name="connsiteY31" fmla="*/ 527201 h 694558"/>
                <a:gd name="connsiteX32" fmla="*/ 325577 w 711278"/>
                <a:gd name="connsiteY32" fmla="*/ 635338 h 694558"/>
                <a:gd name="connsiteX33" fmla="*/ 385701 w 711278"/>
                <a:gd name="connsiteY33" fmla="*/ 635338 h 694558"/>
                <a:gd name="connsiteX34" fmla="*/ 652381 w 711278"/>
                <a:gd name="connsiteY34" fmla="*/ 527201 h 694558"/>
                <a:gd name="connsiteX35" fmla="*/ 657932 w 711278"/>
                <a:gd name="connsiteY35" fmla="*/ 518959 h 694558"/>
                <a:gd name="connsiteX36" fmla="*/ 657932 w 711278"/>
                <a:gd name="connsiteY36" fmla="*/ 175598 h 694558"/>
                <a:gd name="connsiteX37" fmla="*/ 652381 w 711278"/>
                <a:gd name="connsiteY37" fmla="*/ 167357 h 694558"/>
                <a:gd name="connsiteX38" fmla="*/ 385701 w 711278"/>
                <a:gd name="connsiteY38" fmla="*/ 59221 h 6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11278" h="694558">
                  <a:moveTo>
                    <a:pt x="143989" y="204420"/>
                  </a:moveTo>
                  <a:cubicBezTo>
                    <a:pt x="149214" y="190644"/>
                    <a:pt x="164615" y="183713"/>
                    <a:pt x="178389" y="188940"/>
                  </a:cubicBezTo>
                  <a:lnTo>
                    <a:pt x="355639" y="256201"/>
                  </a:lnTo>
                  <a:lnTo>
                    <a:pt x="532886" y="188940"/>
                  </a:lnTo>
                  <a:cubicBezTo>
                    <a:pt x="546660" y="183713"/>
                    <a:pt x="562063" y="190644"/>
                    <a:pt x="567287" y="204420"/>
                  </a:cubicBezTo>
                  <a:cubicBezTo>
                    <a:pt x="572512" y="218196"/>
                    <a:pt x="565584" y="233601"/>
                    <a:pt x="551810" y="238827"/>
                  </a:cubicBezTo>
                  <a:lnTo>
                    <a:pt x="382312" y="303146"/>
                  </a:lnTo>
                  <a:lnTo>
                    <a:pt x="382312" y="498455"/>
                  </a:lnTo>
                  <a:cubicBezTo>
                    <a:pt x="382312" y="513193"/>
                    <a:pt x="370370" y="525134"/>
                    <a:pt x="355639" y="525134"/>
                  </a:cubicBezTo>
                  <a:cubicBezTo>
                    <a:pt x="340909" y="525134"/>
                    <a:pt x="328966" y="513193"/>
                    <a:pt x="328966" y="498455"/>
                  </a:cubicBezTo>
                  <a:lnTo>
                    <a:pt x="328966" y="303150"/>
                  </a:lnTo>
                  <a:lnTo>
                    <a:pt x="159466" y="238827"/>
                  </a:lnTo>
                  <a:cubicBezTo>
                    <a:pt x="145693" y="233601"/>
                    <a:pt x="138763" y="218196"/>
                    <a:pt x="143989" y="204420"/>
                  </a:cubicBezTo>
                  <a:close/>
                  <a:moveTo>
                    <a:pt x="305533" y="9773"/>
                  </a:moveTo>
                  <a:cubicBezTo>
                    <a:pt x="337669" y="-3258"/>
                    <a:pt x="373610" y="-3258"/>
                    <a:pt x="405745" y="9773"/>
                  </a:cubicBezTo>
                  <a:lnTo>
                    <a:pt x="672425" y="117909"/>
                  </a:lnTo>
                  <a:cubicBezTo>
                    <a:pt x="695911" y="127432"/>
                    <a:pt x="711278" y="150249"/>
                    <a:pt x="711278" y="175598"/>
                  </a:cubicBezTo>
                  <a:lnTo>
                    <a:pt x="711278" y="518959"/>
                  </a:lnTo>
                  <a:cubicBezTo>
                    <a:pt x="711278" y="544307"/>
                    <a:pt x="695911" y="567126"/>
                    <a:pt x="672425" y="576649"/>
                  </a:cubicBezTo>
                  <a:lnTo>
                    <a:pt x="405745" y="684786"/>
                  </a:lnTo>
                  <a:cubicBezTo>
                    <a:pt x="373610" y="697816"/>
                    <a:pt x="337669" y="697816"/>
                    <a:pt x="305533" y="684786"/>
                  </a:cubicBezTo>
                  <a:lnTo>
                    <a:pt x="38854" y="576649"/>
                  </a:lnTo>
                  <a:cubicBezTo>
                    <a:pt x="15368" y="567126"/>
                    <a:pt x="0" y="544307"/>
                    <a:pt x="0" y="518959"/>
                  </a:cubicBezTo>
                  <a:lnTo>
                    <a:pt x="0" y="175598"/>
                  </a:lnTo>
                  <a:cubicBezTo>
                    <a:pt x="0" y="150249"/>
                    <a:pt x="15368" y="127432"/>
                    <a:pt x="38854" y="117909"/>
                  </a:cubicBezTo>
                  <a:lnTo>
                    <a:pt x="305533" y="9773"/>
                  </a:lnTo>
                  <a:close/>
                  <a:moveTo>
                    <a:pt x="385701" y="59221"/>
                  </a:moveTo>
                  <a:cubicBezTo>
                    <a:pt x="366422" y="51403"/>
                    <a:pt x="344856" y="51403"/>
                    <a:pt x="325577" y="59221"/>
                  </a:cubicBezTo>
                  <a:lnTo>
                    <a:pt x="58896" y="167357"/>
                  </a:lnTo>
                  <a:cubicBezTo>
                    <a:pt x="55541" y="168718"/>
                    <a:pt x="53346" y="171977"/>
                    <a:pt x="53346" y="175598"/>
                  </a:cubicBezTo>
                  <a:lnTo>
                    <a:pt x="53346" y="518959"/>
                  </a:lnTo>
                  <a:cubicBezTo>
                    <a:pt x="53346" y="522580"/>
                    <a:pt x="55541" y="525842"/>
                    <a:pt x="58896" y="527201"/>
                  </a:cubicBezTo>
                  <a:lnTo>
                    <a:pt x="325577" y="635338"/>
                  </a:lnTo>
                  <a:cubicBezTo>
                    <a:pt x="344856" y="643157"/>
                    <a:pt x="366422" y="643157"/>
                    <a:pt x="385701" y="635338"/>
                  </a:cubicBezTo>
                  <a:lnTo>
                    <a:pt x="652381" y="527201"/>
                  </a:lnTo>
                  <a:cubicBezTo>
                    <a:pt x="655738" y="525842"/>
                    <a:pt x="657932" y="522580"/>
                    <a:pt x="657932" y="518959"/>
                  </a:cubicBezTo>
                  <a:lnTo>
                    <a:pt x="657932" y="175598"/>
                  </a:lnTo>
                  <a:cubicBezTo>
                    <a:pt x="657932" y="171977"/>
                    <a:pt x="655738" y="168718"/>
                    <a:pt x="652381" y="167357"/>
                  </a:cubicBezTo>
                  <a:lnTo>
                    <a:pt x="385701" y="59221"/>
                  </a:lnTo>
                  <a:close/>
                </a:path>
              </a:pathLst>
            </a:custGeom>
            <a:gradFill>
              <a:gsLst>
                <a:gs pos="3358">
                  <a:srgbClr val="8DC8E8"/>
                </a:gs>
                <a:gs pos="100000">
                  <a:srgbClr val="0078D4"/>
                </a:gs>
              </a:gsLst>
              <a:lin ang="2700000" scaled="1"/>
            </a:gradFill>
            <a:ln w="353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VERT PROJEC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DB02C78-2F88-74D3-529F-9A6CF5CC6E0D}"/>
                </a:ext>
              </a:extLst>
            </p:cNvPr>
            <p:cNvSpPr txBox="1"/>
            <p:nvPr/>
          </p:nvSpPr>
          <p:spPr>
            <a:xfrm>
              <a:off x="3388290" y="4993658"/>
              <a:ext cx="1554321" cy="738205"/>
            </a:xfrm>
            <a:prstGeom prst="rect">
              <a:avLst/>
            </a:prstGeom>
            <a:noFill/>
          </p:spPr>
          <p:txBody>
            <a:bodyPr wrap="none" rtlCol="0">
              <a:prstTxWarp prst="textArchDown">
                <a:avLst>
                  <a:gd name="adj" fmla="val 1375053"/>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REVERT PROJECT</a:t>
              </a:r>
            </a:p>
          </p:txBody>
        </p:sp>
        <p:sp>
          <p:nvSpPr>
            <p:cNvPr id="105" name="Diamond 1042">
              <a:extLst>
                <a:ext uri="{FF2B5EF4-FFF2-40B4-BE49-F238E27FC236}">
                  <a16:creationId xmlns:a16="http://schemas.microsoft.com/office/drawing/2014/main" id="{F1027A60-24DA-DEA5-D2F2-E216BE03E896}"/>
                </a:ext>
              </a:extLst>
            </p:cNvPr>
            <p:cNvSpPr/>
            <p:nvPr/>
          </p:nvSpPr>
          <p:spPr>
            <a:xfrm rot="8920766">
              <a:off x="2400364" y="2511555"/>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Tx/>
                <a:buNone/>
                <a:tabLst/>
                <a:defRPr/>
              </a:pPr>
              <a:endParaRPr kumimoji="0" lang="en-US" sz="533" b="0" i="0" u="none" strike="noStrike" kern="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12"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812C088-43FD-292B-563C-228BAF800A35}"/>
                </a:ext>
              </a:extLst>
            </p:cNvPr>
            <p:cNvSpPr>
              <a:spLocks noChangeAspect="1"/>
            </p:cNvSpPr>
            <p:nvPr/>
          </p:nvSpPr>
          <p:spPr>
            <a:xfrm flipH="1">
              <a:off x="2446150" y="2018253"/>
              <a:ext cx="3441680" cy="3441679"/>
            </a:xfrm>
            <a:prstGeom prst="arc">
              <a:avLst>
                <a:gd name="adj1" fmla="val 3066467"/>
                <a:gd name="adj2" fmla="val 7557828"/>
              </a:avLst>
            </a:prstGeom>
            <a:ln w="25400">
              <a:solidFill>
                <a:srgbClr val="D59ED7"/>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79" name="Prompt Engineering Fine-tun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9344A193-9E56-A0BD-1C55-CA6878844B8C}"/>
                </a:ext>
              </a:extLst>
            </p:cNvPr>
            <p:cNvSpPr txBox="1"/>
            <p:nvPr/>
          </p:nvSpPr>
          <p:spPr>
            <a:xfrm rot="3165363">
              <a:off x="3946956" y="1786775"/>
              <a:ext cx="4009533" cy="4030133"/>
            </a:xfrm>
            <a:prstGeom prst="ellipse">
              <a:avLst/>
            </a:prstGeom>
            <a:noFill/>
          </p:spPr>
          <p:txBody>
            <a:bodyPr spcFirstLastPara="1" wrap="none" lIns="0" tIns="0" rIns="0" bIns="0" numCol="1" rtlCol="0">
              <a:prstTxWarp prst="textArchUp">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Prompt Engineering or Fine-tuning</a:t>
              </a:r>
            </a:p>
          </p:txBody>
        </p:sp>
        <p:sp>
          <p:nvSpPr>
            <p:cNvPr id="85" name="Retrieval Augmented Generation"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E905396C-FC89-38A5-AD58-10EF76AAC35D}"/>
                </a:ext>
              </a:extLst>
            </p:cNvPr>
            <p:cNvSpPr txBox="1"/>
            <p:nvPr/>
          </p:nvSpPr>
          <p:spPr>
            <a:xfrm rot="18283549">
              <a:off x="3982571" y="1948865"/>
              <a:ext cx="3856145" cy="3551602"/>
            </a:xfrm>
            <a:prstGeom prst="ellipse">
              <a:avLst/>
            </a:prstGeom>
            <a:noFill/>
          </p:spPr>
          <p:txBody>
            <a:bodyPr spcFirstLastPara="1" wrap="none" lIns="0" tIns="0" rIns="0" bIns="0" numCol="1" rtlCol="0">
              <a:prstTxWarp prst="textArchUp">
                <a:avLst>
                  <a:gd name="adj" fmla="val 1177828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Retrieval Augmented Generation</a:t>
              </a:r>
            </a:p>
          </p:txBody>
        </p:sp>
        <p:sp>
          <p:nvSpPr>
            <p:cNvPr id="92" name="Evaluation"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2130AA0D-6BAB-1795-2D50-CD3D3319CC8F}"/>
                </a:ext>
              </a:extLst>
            </p:cNvPr>
            <p:cNvSpPr txBox="1"/>
            <p:nvPr/>
          </p:nvSpPr>
          <p:spPr>
            <a:xfrm rot="19105265">
              <a:off x="5423079" y="3747589"/>
              <a:ext cx="2132936" cy="1505454"/>
            </a:xfrm>
            <a:prstGeom prst="ellipse">
              <a:avLst/>
            </a:prstGeom>
            <a:noFill/>
          </p:spPr>
          <p:txBody>
            <a:bodyPr spcFirstLastPara="1" wrap="none" lIns="0" tIns="0" rIns="0" bIns="0" numCol="1" rtlCol="0">
              <a:prstTxWarp prst="textArchDown">
                <a:avLst>
                  <a:gd name="adj" fmla="val 354025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Evaluation</a:t>
              </a:r>
            </a:p>
          </p:txBody>
        </p:sp>
        <p:sp>
          <p:nvSpPr>
            <p:cNvPr id="97" name="Exception Handl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C96A10C-79A4-693F-3693-AE5B209860EF}"/>
                </a:ext>
              </a:extLst>
            </p:cNvPr>
            <p:cNvSpPr txBox="1"/>
            <p:nvPr/>
          </p:nvSpPr>
          <p:spPr>
            <a:xfrm rot="2493209">
              <a:off x="4539360" y="3500040"/>
              <a:ext cx="2001981" cy="1505454"/>
            </a:xfrm>
            <a:prstGeom prst="rect">
              <a:avLst/>
            </a:prstGeom>
            <a:noFill/>
          </p:spPr>
          <p:txBody>
            <a:bodyPr spcFirstLastPara="1" wrap="none" lIns="0" tIns="0" rIns="0" bIns="0" numCol="1" rtlCol="0">
              <a:prstTxWarp prst="textArchDown">
                <a:avLst>
                  <a:gd name="adj" fmla="val 56610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Exception Handling</a:t>
              </a:r>
            </a:p>
          </p:txBody>
        </p:sp>
        <p:sp>
          <p:nvSpPr>
            <p:cNvPr id="96" name="Content Filter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8F08613-70B5-C452-3ABE-2C33642569A6}"/>
                </a:ext>
              </a:extLst>
            </p:cNvPr>
            <p:cNvSpPr txBox="1"/>
            <p:nvPr/>
          </p:nvSpPr>
          <p:spPr>
            <a:xfrm rot="1034379">
              <a:off x="8607801" y="4532898"/>
              <a:ext cx="1433724" cy="730998"/>
            </a:xfrm>
            <a:prstGeom prst="rect">
              <a:avLst/>
            </a:prstGeom>
            <a:noFill/>
          </p:spPr>
          <p:txBody>
            <a:bodyPr spcFirstLastPara="1" wrap="none" lIns="0" tIns="0" rIns="0" bIns="0" numCol="1" rtlCol="0">
              <a:prstTxWarp prst="textArchDown">
                <a:avLst>
                  <a:gd name="adj" fmla="val 75700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Content Filtering</a:t>
              </a:r>
            </a:p>
          </p:txBody>
        </p:sp>
        <p:sp>
          <p:nvSpPr>
            <p:cNvPr id="95" name="Monitor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8CCDCEC-5680-940F-C34A-11B5DF6348AB}"/>
                </a:ext>
              </a:extLst>
            </p:cNvPr>
            <p:cNvSpPr txBox="1"/>
            <p:nvPr/>
          </p:nvSpPr>
          <p:spPr>
            <a:xfrm rot="3640882">
              <a:off x="9823839" y="2878456"/>
              <a:ext cx="1634732" cy="926743"/>
            </a:xfrm>
            <a:prstGeom prst="rect">
              <a:avLst/>
            </a:prstGeom>
            <a:noFill/>
          </p:spPr>
          <p:txBody>
            <a:bodyPr spcFirstLastPara="1" wrap="none" lIns="0" tIns="0" rIns="0" bIns="0" numCol="1" rtlCol="0">
              <a:prstTxWarp prst="textArchUp">
                <a:avLst>
                  <a:gd name="adj" fmla="val 1373627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Monitoring</a:t>
              </a:r>
            </a:p>
          </p:txBody>
        </p:sp>
        <p:sp>
          <p:nvSpPr>
            <p:cNvPr id="107" name="Diamond 1042">
              <a:extLst>
                <a:ext uri="{FF2B5EF4-FFF2-40B4-BE49-F238E27FC236}">
                  <a16:creationId xmlns:a16="http://schemas.microsoft.com/office/drawing/2014/main" id="{7E57570A-B6D8-9FBB-5D71-9DB13088EBCA}"/>
                </a:ext>
              </a:extLst>
            </p:cNvPr>
            <p:cNvSpPr/>
            <p:nvPr/>
          </p:nvSpPr>
          <p:spPr>
            <a:xfrm rot="17931842">
              <a:off x="7082444" y="4132233"/>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03" name="Diamond 1042">
              <a:extLst>
                <a:ext uri="{FF2B5EF4-FFF2-40B4-BE49-F238E27FC236}">
                  <a16:creationId xmlns:a16="http://schemas.microsoft.com/office/drawing/2014/main" id="{E8FE3BB0-4390-6467-473F-1157BA370DFB}"/>
                </a:ext>
              </a:extLst>
            </p:cNvPr>
            <p:cNvSpPr/>
            <p:nvPr/>
          </p:nvSpPr>
          <p:spPr>
            <a:xfrm rot="12936910">
              <a:off x="10384359" y="2310080"/>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9" name="Oval 48">
              <a:extLst>
                <a:ext uri="{FF2B5EF4-FFF2-40B4-BE49-F238E27FC236}">
                  <a16:creationId xmlns:a16="http://schemas.microsoft.com/office/drawing/2014/main" id="{833674A8-DD82-0628-A36F-CB26ED576244}"/>
                </a:ext>
              </a:extLst>
            </p:cNvPr>
            <p:cNvSpPr/>
            <p:nvPr/>
          </p:nvSpPr>
          <p:spPr bwMode="auto">
            <a:xfrm>
              <a:off x="8501351" y="2577197"/>
              <a:ext cx="2384400" cy="2384400"/>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6" name="TextBox 15"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1F52CBB-E068-CC3B-A983-391C6E191604}"/>
                </a:ext>
              </a:extLst>
            </p:cNvPr>
            <p:cNvSpPr txBox="1"/>
            <p:nvPr/>
          </p:nvSpPr>
          <p:spPr>
            <a:xfrm>
              <a:off x="7877919" y="3579682"/>
              <a:ext cx="3607509" cy="366658"/>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C5B4E3"/>
                  </a:solidFill>
                  <a:effectLst/>
                  <a:uLnTx/>
                  <a:uFillTx/>
                  <a:latin typeface="Segoe UI Semibold"/>
                  <a:ea typeface="+mn-ea"/>
                  <a:cs typeface="+mn-cs"/>
                </a:rPr>
                <a:t>Operationalizing</a:t>
              </a:r>
              <a:endParaRPr kumimoji="0" lang="en-GB" sz="2800" b="0" i="0" u="none" strike="noStrike" kern="1200" cap="none" spc="0" normalizeH="0" baseline="0" noProof="0">
                <a:ln>
                  <a:noFill/>
                </a:ln>
                <a:solidFill>
                  <a:srgbClr val="C5B4E3"/>
                </a:solidFill>
                <a:effectLst/>
                <a:uLnTx/>
                <a:uFillTx/>
                <a:latin typeface="Segoe UI Semibold"/>
                <a:ea typeface="+mn-ea"/>
                <a:cs typeface="+mn-cs"/>
              </a:endParaRPr>
            </a:p>
          </p:txBody>
        </p:sp>
        <p:sp>
          <p:nvSpPr>
            <p:cNvPr id="50" name="Oval 49">
              <a:extLst>
                <a:ext uri="{FF2B5EF4-FFF2-40B4-BE49-F238E27FC236}">
                  <a16:creationId xmlns:a16="http://schemas.microsoft.com/office/drawing/2014/main" id="{E1193698-562D-91AF-D7B5-6028632062C2}"/>
                </a:ext>
              </a:extLst>
            </p:cNvPr>
            <p:cNvSpPr/>
            <p:nvPr/>
          </p:nvSpPr>
          <p:spPr bwMode="auto">
            <a:xfrm>
              <a:off x="5165083" y="2948049"/>
              <a:ext cx="1700824" cy="1700824"/>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 name="TextBox 3"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721A1C02-BA74-58FA-8AEB-739A14EBBE00}"/>
                </a:ext>
              </a:extLst>
            </p:cNvPr>
            <p:cNvSpPr txBox="1"/>
            <p:nvPr/>
          </p:nvSpPr>
          <p:spPr>
            <a:xfrm>
              <a:off x="5097806" y="3425794"/>
              <a:ext cx="1876126" cy="674435"/>
            </a:xfrm>
            <a:prstGeom prst="rect">
              <a:avLst/>
            </a:prstGeom>
            <a:noFill/>
          </p:spPr>
          <p:txBody>
            <a:bodyPr wrap="square" lIns="58312" tIns="29156" rIns="58312" bIns="29156" rtlCol="0" anchor="t">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D59ED7"/>
                  </a:solidFill>
                  <a:effectLst/>
                  <a:uLnTx/>
                  <a:uFillTx/>
                  <a:latin typeface="Segoe UI Semibold"/>
                  <a:ea typeface="+mn-ea"/>
                  <a:cs typeface="+mn-cs"/>
                </a:rPr>
                <a:t>Building/</a:t>
              </a:r>
              <a:br>
                <a:rPr kumimoji="0" lang="en-GB" sz="2000" b="0" i="0" u="none" strike="noStrike" kern="1200" cap="none" spc="0" normalizeH="0" baseline="0" noProof="0">
                  <a:ln>
                    <a:noFill/>
                  </a:ln>
                  <a:solidFill>
                    <a:srgbClr val="D59ED7"/>
                  </a:solidFill>
                  <a:effectLst/>
                  <a:uLnTx/>
                  <a:uFillTx/>
                  <a:latin typeface="Segoe UI Semibold"/>
                  <a:ea typeface="+mn-ea"/>
                  <a:cs typeface="+mn-cs"/>
                </a:rPr>
              </a:br>
              <a:r>
                <a:rPr kumimoji="0" lang="en-GB" sz="2000" b="0" i="0" u="none" strike="noStrike" kern="1200" cap="none" spc="0" normalizeH="0" baseline="0" noProof="0">
                  <a:ln>
                    <a:noFill/>
                  </a:ln>
                  <a:solidFill>
                    <a:srgbClr val="D59ED7"/>
                  </a:solidFill>
                  <a:effectLst/>
                  <a:uLnTx/>
                  <a:uFillTx/>
                  <a:latin typeface="Segoe UI Semibold"/>
                  <a:ea typeface="+mn-ea"/>
                  <a:cs typeface="+mn-cs"/>
                </a:rPr>
                <a:t>augmenting</a:t>
              </a:r>
              <a:endParaRPr kumimoji="0" lang="en-GB" sz="2800" b="0" i="0" u="none" strike="noStrike" kern="1200" cap="none" spc="0" normalizeH="0" baseline="0" noProof="0">
                <a:ln>
                  <a:noFill/>
                </a:ln>
                <a:solidFill>
                  <a:srgbClr val="D59ED7"/>
                </a:solidFill>
                <a:effectLst/>
                <a:uLnTx/>
                <a:uFillTx/>
                <a:latin typeface="Segoe UI Semibold"/>
                <a:ea typeface="+mn-ea"/>
                <a:cs typeface="+mn-cs"/>
              </a:endParaRPr>
            </a:p>
          </p:txBody>
        </p:sp>
        <p:sp>
          <p:nvSpPr>
            <p:cNvPr id="52" name="Oval 51">
              <a:extLst>
                <a:ext uri="{FF2B5EF4-FFF2-40B4-BE49-F238E27FC236}">
                  <a16:creationId xmlns:a16="http://schemas.microsoft.com/office/drawing/2014/main" id="{15E8C5CA-A554-F4B6-D7BF-2AB83B7B2903}"/>
                </a:ext>
              </a:extLst>
            </p:cNvPr>
            <p:cNvSpPr/>
            <p:nvPr/>
          </p:nvSpPr>
          <p:spPr bwMode="auto">
            <a:xfrm>
              <a:off x="2177684" y="3121273"/>
              <a:ext cx="1409136" cy="1409136"/>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TextBox 2"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367CFD2-4CBB-FCE8-2975-16B12C50195E}"/>
                </a:ext>
              </a:extLst>
            </p:cNvPr>
            <p:cNvSpPr txBox="1"/>
            <p:nvPr/>
          </p:nvSpPr>
          <p:spPr>
            <a:xfrm>
              <a:off x="2110134" y="3425794"/>
              <a:ext cx="1503742" cy="674435"/>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8DC8E8"/>
                  </a:solidFill>
                  <a:effectLst/>
                  <a:uLnTx/>
                  <a:uFillTx/>
                  <a:latin typeface="Segoe UI Semibold"/>
                  <a:ea typeface="+mn-ea"/>
                  <a:cs typeface="+mn-cs"/>
                </a:rPr>
                <a:t>Ideating/</a:t>
              </a:r>
              <a:br>
                <a:rPr kumimoji="0" lang="en-GB" sz="2000" b="0" i="0" u="none" strike="noStrike" kern="1200" cap="none" spc="0" normalizeH="0" baseline="0" noProof="0">
                  <a:ln>
                    <a:noFill/>
                  </a:ln>
                  <a:solidFill>
                    <a:srgbClr val="8DC8E8"/>
                  </a:solidFill>
                  <a:effectLst/>
                  <a:uLnTx/>
                  <a:uFillTx/>
                  <a:latin typeface="Segoe UI Semibold"/>
                  <a:ea typeface="+mn-ea"/>
                  <a:cs typeface="+mn-cs"/>
                </a:rPr>
              </a:br>
              <a:r>
                <a:rPr kumimoji="0" lang="en-GB" sz="2000" b="0" i="0" u="none" strike="noStrike" kern="1200" cap="none" spc="0" normalizeH="0" baseline="0" noProof="0">
                  <a:ln>
                    <a:noFill/>
                  </a:ln>
                  <a:solidFill>
                    <a:srgbClr val="8DC8E8"/>
                  </a:solidFill>
                  <a:effectLst/>
                  <a:uLnTx/>
                  <a:uFillTx/>
                  <a:latin typeface="Segoe UI Semibold"/>
                  <a:ea typeface="+mn-ea"/>
                  <a:cs typeface="+mn-cs"/>
                </a:rPr>
                <a:t>exploring</a:t>
              </a:r>
              <a:endParaRPr kumimoji="0" lang="en-GB" sz="2800" b="0" i="0" u="none" strike="noStrike" kern="1200" cap="none" spc="0" normalizeH="0" baseline="0" noProof="0">
                <a:ln>
                  <a:noFill/>
                </a:ln>
                <a:solidFill>
                  <a:srgbClr val="8DC8E8"/>
                </a:solidFill>
                <a:effectLst/>
                <a:uLnTx/>
                <a:uFillTx/>
                <a:latin typeface="Segoe UI Semibold"/>
                <a:ea typeface="+mn-ea"/>
                <a:cs typeface="+mn-cs"/>
              </a:endParaRPr>
            </a:p>
          </p:txBody>
        </p:sp>
      </p:grpSp>
    </p:spTree>
    <p:extLst>
      <p:ext uri="{BB962C8B-B14F-4D97-AF65-F5344CB8AC3E}">
        <p14:creationId xmlns:p14="http://schemas.microsoft.com/office/powerpoint/2010/main" val="829971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6780-F34E-CAAD-4124-6A0E207930D8}"/>
              </a:ext>
            </a:extLst>
          </p:cNvPr>
          <p:cNvSpPr>
            <a:spLocks noGrp="1"/>
          </p:cNvSpPr>
          <p:nvPr>
            <p:ph type="title"/>
          </p:nvPr>
        </p:nvSpPr>
        <p:spPr>
          <a:xfrm>
            <a:off x="984503" y="2466876"/>
            <a:ext cx="4608578" cy="2288004"/>
          </a:xfrm>
        </p:spPr>
        <p:txBody>
          <a:bodyPr/>
          <a:lstStyle/>
          <a:p>
            <a:r>
              <a:rPr lang="en-US" sz="3600"/>
              <a:t>https://aka.ms/aitour/contoso-chat</a:t>
            </a:r>
            <a:br>
              <a:rPr lang="en-US" sz="3600"/>
            </a:br>
            <a:endParaRPr lang="en-US"/>
          </a:p>
        </p:txBody>
      </p:sp>
      <p:pic>
        <p:nvPicPr>
          <p:cNvPr id="2050" name="Picture 2">
            <a:extLst>
              <a:ext uri="{FF2B5EF4-FFF2-40B4-BE49-F238E27FC236}">
                <a16:creationId xmlns:a16="http://schemas.microsoft.com/office/drawing/2014/main" id="{5BA649DC-0922-EE75-15B4-C41402FD15CA}"/>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xfrm>
            <a:off x="6598920" y="1703676"/>
            <a:ext cx="3929523" cy="392952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088590E-BF03-51B8-93B6-52C09016FAF2}"/>
              </a:ext>
            </a:extLst>
          </p:cNvPr>
          <p:cNvSpPr txBox="1">
            <a:spLocks/>
          </p:cNvSpPr>
          <p:nvPr/>
        </p:nvSpPr>
        <p:spPr>
          <a:xfrm>
            <a:off x="984503" y="542280"/>
            <a:ext cx="9409178" cy="110799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Check out the source code for this demo here:</a:t>
            </a:r>
            <a:br>
              <a:rPr lang="en-US"/>
            </a:br>
            <a:endParaRPr lang="en-US"/>
          </a:p>
        </p:txBody>
      </p:sp>
    </p:spTree>
    <p:extLst>
      <p:ext uri="{BB962C8B-B14F-4D97-AF65-F5344CB8AC3E}">
        <p14:creationId xmlns:p14="http://schemas.microsoft.com/office/powerpoint/2010/main" val="24487315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675" y="793822"/>
            <a:ext cx="9144000" cy="553998"/>
          </a:xfrm>
        </p:spPr>
        <p:txBody>
          <a:bodyPr/>
          <a:lstStyle/>
          <a:p>
            <a:r>
              <a:rPr lang="en-US"/>
              <a:t>Thank you!</a:t>
            </a:r>
          </a:p>
        </p:txBody>
      </p:sp>
      <p:sp>
        <p:nvSpPr>
          <p:cNvPr id="3" name="TextBox 2">
            <a:extLst>
              <a:ext uri="{FF2B5EF4-FFF2-40B4-BE49-F238E27FC236}">
                <a16:creationId xmlns:a16="http://schemas.microsoft.com/office/drawing/2014/main" id="{03CDDFF3-3E7D-A023-C38B-C296DB7167D2}"/>
              </a:ext>
            </a:extLst>
          </p:cNvPr>
          <p:cNvSpPr txBox="1"/>
          <p:nvPr/>
        </p:nvSpPr>
        <p:spPr>
          <a:xfrm>
            <a:off x="381733" y="3282457"/>
            <a:ext cx="7595648" cy="584775"/>
          </a:xfrm>
          <a:prstGeom prst="rect">
            <a:avLst/>
          </a:prstGeom>
          <a:noFill/>
        </p:spPr>
        <p:txBody>
          <a:bodyPr wrap="square">
            <a:spAutoFit/>
          </a:bodyPr>
          <a:lstStyle/>
          <a:p>
            <a:r>
              <a:rPr lang="en-US" sz="3200" dirty="0"/>
              <a:t>https://</a:t>
            </a:r>
            <a:r>
              <a:rPr lang="en-US" sz="3200" dirty="0" err="1"/>
              <a:t>aka.ms</a:t>
            </a:r>
            <a:r>
              <a:rPr lang="en-US" sz="3200" dirty="0"/>
              <a:t>/</a:t>
            </a:r>
            <a:r>
              <a:rPr lang="en-US" sz="3200" dirty="0" err="1"/>
              <a:t>aitour</a:t>
            </a:r>
            <a:r>
              <a:rPr lang="en-US" sz="3200" dirty="0"/>
              <a:t>/contoso-chat</a:t>
            </a:r>
          </a:p>
        </p:txBody>
      </p:sp>
      <p:sp>
        <p:nvSpPr>
          <p:cNvPr id="4" name="TextBox 3">
            <a:extLst>
              <a:ext uri="{FF2B5EF4-FFF2-40B4-BE49-F238E27FC236}">
                <a16:creationId xmlns:a16="http://schemas.microsoft.com/office/drawing/2014/main" id="{4B6C5611-97F5-DCFF-13A8-D65922716AD7}"/>
              </a:ext>
            </a:extLst>
          </p:cNvPr>
          <p:cNvSpPr txBox="1"/>
          <p:nvPr/>
        </p:nvSpPr>
        <p:spPr>
          <a:xfrm>
            <a:off x="375160" y="1688692"/>
            <a:ext cx="8344892" cy="523220"/>
          </a:xfrm>
          <a:prstGeom prst="rect">
            <a:avLst/>
          </a:prstGeom>
          <a:noFill/>
        </p:spPr>
        <p:txBody>
          <a:bodyPr wrap="square">
            <a:spAutoFit/>
          </a:bodyPr>
          <a:lstStyle/>
          <a:p>
            <a:r>
              <a:rPr lang="en-US" sz="2800" dirty="0"/>
              <a:t>Dave Glover | Microsoft | Principal Cloud Advocate</a:t>
            </a:r>
            <a:endParaRPr lang="en-US" sz="2000" dirty="0"/>
          </a:p>
        </p:txBody>
      </p:sp>
      <p:pic>
        <p:nvPicPr>
          <p:cNvPr id="6" name="Picture 5" descr="A qr code on a white background&#10;&#10;Description automatically generated">
            <a:extLst>
              <a:ext uri="{FF2B5EF4-FFF2-40B4-BE49-F238E27FC236}">
                <a16:creationId xmlns:a16="http://schemas.microsoft.com/office/drawing/2014/main" id="{CB72D7C2-0234-DBBF-B42D-1D02D1A0DFFD}"/>
              </a:ext>
            </a:extLst>
          </p:cNvPr>
          <p:cNvPicPr>
            <a:picLocks noChangeAspect="1"/>
          </p:cNvPicPr>
          <p:nvPr/>
        </p:nvPicPr>
        <p:blipFill>
          <a:blip r:embed="rId3"/>
          <a:stretch>
            <a:fillRect/>
          </a:stretch>
        </p:blipFill>
        <p:spPr>
          <a:xfrm>
            <a:off x="8720052" y="187055"/>
            <a:ext cx="3310845" cy="3310845"/>
          </a:xfrm>
          <a:prstGeom prst="rect">
            <a:avLst/>
          </a:prstGeom>
        </p:spPr>
      </p:pic>
      <p:sp>
        <p:nvSpPr>
          <p:cNvPr id="8" name="TextBox 7">
            <a:extLst>
              <a:ext uri="{FF2B5EF4-FFF2-40B4-BE49-F238E27FC236}">
                <a16:creationId xmlns:a16="http://schemas.microsoft.com/office/drawing/2014/main" id="{36562006-83BC-0C0F-59A4-394D668009F3}"/>
              </a:ext>
            </a:extLst>
          </p:cNvPr>
          <p:cNvSpPr txBox="1"/>
          <p:nvPr/>
        </p:nvSpPr>
        <p:spPr>
          <a:xfrm>
            <a:off x="9231435" y="3497900"/>
            <a:ext cx="2288078" cy="369332"/>
          </a:xfrm>
          <a:prstGeom prst="rect">
            <a:avLst/>
          </a:prstGeom>
          <a:noFill/>
        </p:spPr>
        <p:txBody>
          <a:bodyPr wrap="square">
            <a:spAutoFit/>
          </a:bodyPr>
          <a:lstStyle/>
          <a:p>
            <a:r>
              <a:rPr lang="en-US" sz="1800" dirty="0"/>
              <a:t>LinkedIn: gloveboxes</a:t>
            </a:r>
          </a:p>
        </p:txBody>
      </p:sp>
    </p:spTree>
    <p:extLst>
      <p:ext uri="{BB962C8B-B14F-4D97-AF65-F5344CB8AC3E}">
        <p14:creationId xmlns:p14="http://schemas.microsoft.com/office/powerpoint/2010/main" val="3484026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771633-989E-AEA4-B80E-C94A42FCE6DD}"/>
              </a:ext>
            </a:extLst>
          </p:cNvPr>
          <p:cNvSpPr txBox="1"/>
          <p:nvPr/>
        </p:nvSpPr>
        <p:spPr>
          <a:xfrm>
            <a:off x="518404" y="595464"/>
            <a:ext cx="7822251" cy="1446550"/>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Segoe UI Semibold"/>
                <a:ea typeface="+mn-ea"/>
                <a:cs typeface="Segoe UI Semibold"/>
              </a:rPr>
              <a:t>Get started skilling with AI on Microsoft Learn</a:t>
            </a:r>
          </a:p>
        </p:txBody>
      </p:sp>
      <p:sp>
        <p:nvSpPr>
          <p:cNvPr id="5" name="TextBox 4">
            <a:extLst>
              <a:ext uri="{FF2B5EF4-FFF2-40B4-BE49-F238E27FC236}">
                <a16:creationId xmlns:a16="http://schemas.microsoft.com/office/drawing/2014/main" id="{E51C4EC9-B336-B1A2-C1AE-CA3EDECB31C0}"/>
              </a:ext>
            </a:extLst>
          </p:cNvPr>
          <p:cNvSpPr txBox="1"/>
          <p:nvPr/>
        </p:nvSpPr>
        <p:spPr>
          <a:xfrm>
            <a:off x="611330" y="2304666"/>
            <a:ext cx="5322324" cy="1015663"/>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a:ea typeface="+mn-ea"/>
                <a:cs typeface="Segoe UI"/>
              </a:rPr>
              <a:t>Build AI skills, connect with the community, earn Microsoft Credentials, learn from experts, and take the Cloud Skills Challenge.</a:t>
            </a: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DB4EC867-FCFB-4668-A04C-5612AE7AC7FE}"/>
              </a:ext>
            </a:extLst>
          </p:cNvPr>
          <p:cNvSpPr/>
          <p:nvPr/>
        </p:nvSpPr>
        <p:spPr>
          <a:xfrm>
            <a:off x="612672" y="3763129"/>
            <a:ext cx="2977799" cy="685800"/>
          </a:xfrm>
          <a:prstGeom prst="roundRect">
            <a:avLst/>
          </a:prstGeom>
          <a:gradFill flip="none" rotWithShape="1">
            <a:gsLst>
              <a:gs pos="0">
                <a:srgbClr val="FFFFFF"/>
              </a:gs>
              <a:gs pos="100000">
                <a:srgbClr val="C4B5E3"/>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765" b="0" i="0" u="none" strike="noStrike" kern="1200" cap="none" spc="0" normalizeH="0" baseline="0" noProof="0">
                <a:ln>
                  <a:noFill/>
                </a:ln>
                <a:solidFill>
                  <a:srgbClr val="000000"/>
                </a:solidFill>
                <a:effectLst/>
                <a:uLnTx/>
                <a:uFillTx/>
                <a:latin typeface="Segoe UI Semibold"/>
                <a:ea typeface="+mn-ea"/>
                <a:cs typeface="Segoe UI Semibold"/>
              </a:rPr>
              <a:t>aka.ms/LearnAtAITour</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9845623"/>
      </p:ext>
    </p:extLst>
  </p:cSld>
  <p:clrMapOvr>
    <a:masterClrMapping/>
  </p:clrMapOvr>
  <p:transition advTm="1400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FA5956-C163-E82C-0098-12A4B8ED15C4}"/>
              </a:ext>
            </a:extLst>
          </p:cNvPr>
          <p:cNvSpPr>
            <a:spLocks noGrp="1"/>
          </p:cNvSpPr>
          <p:nvPr>
            <p:ph type="body" sz="quarter" idx="12"/>
          </p:nvPr>
        </p:nvSpPr>
        <p:spPr>
          <a:xfrm>
            <a:off x="729122" y="1808410"/>
            <a:ext cx="7747613" cy="3016210"/>
          </a:xfrm>
        </p:spPr>
        <p:txBody>
          <a:bodyPr vert="horz" wrap="square" lIns="0" tIns="0" rIns="0" bIns="0" rtlCol="0" anchor="t">
            <a:spAutoFit/>
          </a:bodyPr>
          <a:lstStyle/>
          <a:p>
            <a:pPr defTabSz="914367"/>
            <a:r>
              <a:rPr lang="en-US" sz="2800">
                <a:ln w="3175">
                  <a:noFill/>
                </a:ln>
                <a:solidFill>
                  <a:schemeClr val="bg1"/>
                </a:solidFill>
                <a:latin typeface="+mj-lt"/>
                <a:cs typeface="Segoe UI"/>
              </a:rPr>
              <a:t>Connect with fellow enthusiasts, engage with Microsoft experts and MVPs, discuss your favorite sessions, and delve into AI discussions. Your space to ask, share, and explore!</a:t>
            </a:r>
            <a:endParaRPr lang="en-US" sz="2800">
              <a:solidFill>
                <a:schemeClr val="bg1"/>
              </a:solidFill>
              <a:latin typeface="+mj-lt"/>
            </a:endParaRPr>
          </a:p>
          <a:p>
            <a:pPr defTabSz="914367"/>
            <a:endParaRPr lang="en-US" sz="2800">
              <a:solidFill>
                <a:schemeClr val="bg1"/>
              </a:solidFill>
              <a:latin typeface="+mj-lt"/>
            </a:endParaRPr>
          </a:p>
          <a:p>
            <a:pPr defTabSz="914367"/>
            <a:endParaRPr lang="en-US" sz="2800">
              <a:solidFill>
                <a:schemeClr val="bg1"/>
              </a:solidFill>
              <a:latin typeface="+mj-lt"/>
            </a:endParaRPr>
          </a:p>
          <a:p>
            <a:pPr marL="0" indent="0">
              <a:buNone/>
            </a:pPr>
            <a:r>
              <a:rPr lang="en-US" sz="2800" err="1">
                <a:solidFill>
                  <a:schemeClr val="bg1"/>
                </a:solidFill>
                <a:latin typeface="+mj-lt"/>
                <a:cs typeface="Segoe UI"/>
              </a:rPr>
              <a:t>aka</a:t>
            </a:r>
            <a:r>
              <a:rPr lang="en-US" sz="2800" err="1">
                <a:solidFill>
                  <a:schemeClr val="bg1"/>
                </a:solidFill>
                <a:effectLst/>
                <a:latin typeface="+mj-lt"/>
                <a:cs typeface="Segoe UI"/>
              </a:rPr>
              <a:t>.ms</a:t>
            </a:r>
            <a:r>
              <a:rPr lang="en-US" sz="2800">
                <a:solidFill>
                  <a:schemeClr val="bg1"/>
                </a:solidFill>
                <a:effectLst/>
                <a:latin typeface="+mj-lt"/>
                <a:cs typeface="Segoe UI"/>
              </a:rPr>
              <a:t>/</a:t>
            </a:r>
            <a:r>
              <a:rPr lang="en-US" sz="2800" err="1">
                <a:solidFill>
                  <a:schemeClr val="bg1"/>
                </a:solidFill>
                <a:effectLst/>
                <a:latin typeface="+mj-lt"/>
                <a:cs typeface="Segoe UI"/>
              </a:rPr>
              <a:t>AzureAI</a:t>
            </a:r>
            <a:r>
              <a:rPr lang="en-US" sz="2800">
                <a:solidFill>
                  <a:schemeClr val="bg1"/>
                </a:solidFill>
                <a:effectLst/>
                <a:latin typeface="+mj-lt"/>
                <a:cs typeface="Segoe UI"/>
              </a:rPr>
              <a:t>/Discord</a:t>
            </a:r>
            <a:endParaRPr lang="en-US" sz="2800">
              <a:solidFill>
                <a:schemeClr val="bg1"/>
              </a:solidFill>
              <a:latin typeface="+mj-lt"/>
              <a:cs typeface="Segoe UI"/>
            </a:endParaRPr>
          </a:p>
        </p:txBody>
      </p:sp>
      <p:sp>
        <p:nvSpPr>
          <p:cNvPr id="2" name="Title 1">
            <a:extLst>
              <a:ext uri="{FF2B5EF4-FFF2-40B4-BE49-F238E27FC236}">
                <a16:creationId xmlns:a16="http://schemas.microsoft.com/office/drawing/2014/main" id="{B7889C22-B3BE-2C98-DE02-1A48514B761C}"/>
              </a:ext>
            </a:extLst>
          </p:cNvPr>
          <p:cNvSpPr>
            <a:spLocks noGrp="1"/>
          </p:cNvSpPr>
          <p:nvPr>
            <p:ph type="title"/>
          </p:nvPr>
        </p:nvSpPr>
        <p:spPr>
          <a:xfrm>
            <a:off x="729122" y="645993"/>
            <a:ext cx="11168587" cy="664797"/>
          </a:xfrm>
        </p:spPr>
        <p:txBody>
          <a:bodyPr/>
          <a:lstStyle/>
          <a:p>
            <a:pPr rtl="0"/>
            <a:r>
              <a:rPr lang="en-US">
                <a:solidFill>
                  <a:schemeClr val="bg1"/>
                </a:solidFill>
              </a:rPr>
              <a:t>Join the Azure AI Community on Discord</a:t>
            </a:r>
          </a:p>
        </p:txBody>
      </p:sp>
      <p:sp>
        <p:nvSpPr>
          <p:cNvPr id="12" name="Rectangle: Rounded Corners 11">
            <a:extLst>
              <a:ext uri="{FF2B5EF4-FFF2-40B4-BE49-F238E27FC236}">
                <a16:creationId xmlns:a16="http://schemas.microsoft.com/office/drawing/2014/main" id="{05854BFD-3DF3-2E9F-238F-400A1660EED3}"/>
              </a:ext>
            </a:extLst>
          </p:cNvPr>
          <p:cNvSpPr/>
          <p:nvPr/>
        </p:nvSpPr>
        <p:spPr bwMode="auto">
          <a:xfrm>
            <a:off x="8208278" y="3481221"/>
            <a:ext cx="2674621" cy="2674621"/>
          </a:xfrm>
          <a:prstGeom prst="roundRect">
            <a:avLst>
              <a:gd name="adj" fmla="val 6029"/>
            </a:avLst>
          </a:prstGeom>
          <a:solidFill>
            <a:schemeClr val="tx1"/>
          </a:solidFill>
          <a:ln>
            <a:noFill/>
            <a:headEnd type="none" w="med" len="med"/>
            <a:tailEnd type="none" w="med" len="med"/>
          </a:ln>
          <a:effectLst>
            <a:outerShdw blurRad="1397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Picture 2" descr="image">
            <a:extLst>
              <a:ext uri="{FF2B5EF4-FFF2-40B4-BE49-F238E27FC236}">
                <a16:creationId xmlns:a16="http://schemas.microsoft.com/office/drawing/2014/main" id="{E2EC387F-7914-10A7-5954-F227FD8C9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5525" y="3658011"/>
            <a:ext cx="2333217" cy="233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077472"/>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7A8F-F866-AC3C-24EC-65F5C2ACFCE4}"/>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266638D-6DBE-DFB2-C26E-1B5D1C0D5D6B}"/>
              </a:ext>
            </a:extLst>
          </p:cNvPr>
          <p:cNvSpPr>
            <a:spLocks noGrp="1"/>
          </p:cNvSpPr>
          <p:nvPr>
            <p:ph type="title"/>
          </p:nvPr>
        </p:nvSpPr>
        <p:spPr/>
        <p:txBody>
          <a:bodyPr/>
          <a:lstStyle/>
          <a:p>
            <a:r>
              <a:rPr lang="en-US"/>
              <a:t>UPCOMING SESSIONS:</a:t>
            </a:r>
          </a:p>
        </p:txBody>
      </p:sp>
      <p:graphicFrame>
        <p:nvGraphicFramePr>
          <p:cNvPr id="2" name="Table 1">
            <a:extLst>
              <a:ext uri="{FF2B5EF4-FFF2-40B4-BE49-F238E27FC236}">
                <a16:creationId xmlns:a16="http://schemas.microsoft.com/office/drawing/2014/main" id="{9DF0BA06-ADAF-A641-DC90-DE714396CAF0}"/>
              </a:ext>
            </a:extLst>
          </p:cNvPr>
          <p:cNvGraphicFramePr>
            <a:graphicFrameLocks noGrp="1"/>
          </p:cNvGraphicFramePr>
          <p:nvPr>
            <p:extLst>
              <p:ext uri="{D42A27DB-BD31-4B8C-83A1-F6EECF244321}">
                <p14:modId xmlns:p14="http://schemas.microsoft.com/office/powerpoint/2010/main" val="3764378678"/>
              </p:ext>
            </p:extLst>
          </p:nvPr>
        </p:nvGraphicFramePr>
        <p:xfrm>
          <a:off x="588263" y="1943440"/>
          <a:ext cx="9998038" cy="1645920"/>
        </p:xfrm>
        <a:graphic>
          <a:graphicData uri="http://schemas.openxmlformats.org/drawingml/2006/table">
            <a:tbl>
              <a:tblPr>
                <a:tableStyleId>{5202B0CA-FC54-4496-8BCA-5EF66A818D29}</a:tableStyleId>
              </a:tblPr>
              <a:tblGrid>
                <a:gridCol w="5665603">
                  <a:extLst>
                    <a:ext uri="{9D8B030D-6E8A-4147-A177-3AD203B41FA5}">
                      <a16:colId xmlns:a16="http://schemas.microsoft.com/office/drawing/2014/main" val="1281396514"/>
                    </a:ext>
                  </a:extLst>
                </a:gridCol>
                <a:gridCol w="4332435">
                  <a:extLst>
                    <a:ext uri="{9D8B030D-6E8A-4147-A177-3AD203B41FA5}">
                      <a16:colId xmlns:a16="http://schemas.microsoft.com/office/drawing/2014/main" val="3064921213"/>
                    </a:ext>
                  </a:extLst>
                </a:gridCol>
              </a:tblGrid>
              <a:tr h="379670">
                <a:tc>
                  <a:txBody>
                    <a:bodyPr/>
                    <a:lstStyle/>
                    <a:p>
                      <a:r>
                        <a:rPr lang="en-US" sz="2400" dirty="0">
                          <a:solidFill>
                            <a:schemeClr val="tx1"/>
                          </a:solidFill>
                        </a:rPr>
                        <a:t>BRK411 Prompt Engineering to Production with </a:t>
                      </a:r>
                      <a:r>
                        <a:rPr lang="en-US" sz="2400" dirty="0" err="1">
                          <a:solidFill>
                            <a:schemeClr val="tx1"/>
                          </a:solidFill>
                        </a:rPr>
                        <a:t>LLMOps</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chemeClr val="tx1"/>
                          </a:solidFill>
                        </a:rPr>
                        <a:t>Carlotta </a:t>
                      </a:r>
                      <a:r>
                        <a:rPr lang="en-US" sz="2400" dirty="0" err="1">
                          <a:solidFill>
                            <a:schemeClr val="tx1"/>
                          </a:solidFill>
                        </a:rPr>
                        <a:t>Castelluccio</a:t>
                      </a:r>
                      <a:endParaRPr lang="en-US" sz="24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28446811"/>
                  </a:ext>
                </a:extLst>
              </a:tr>
              <a:tr h="370840">
                <a:tc>
                  <a:txBody>
                    <a:bodyPr/>
                    <a:lstStyle/>
                    <a:p>
                      <a:r>
                        <a:rPr lang="en-US" sz="2400" dirty="0">
                          <a:solidFill>
                            <a:schemeClr val="tx1"/>
                          </a:solidFill>
                        </a:rPr>
                        <a:t>4:30 PM</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solidFill>
                            <a:schemeClr val="tx1"/>
                          </a:solidFill>
                        </a:rPr>
                        <a:t>Breakout Room 5, Hall 6/7, Level 4</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053703"/>
                  </a:ext>
                </a:extLst>
              </a:tr>
            </a:tbl>
          </a:graphicData>
        </a:graphic>
      </p:graphicFrame>
      <p:graphicFrame>
        <p:nvGraphicFramePr>
          <p:cNvPr id="5" name="Table 4">
            <a:extLst>
              <a:ext uri="{FF2B5EF4-FFF2-40B4-BE49-F238E27FC236}">
                <a16:creationId xmlns:a16="http://schemas.microsoft.com/office/drawing/2014/main" id="{F1494E9D-9EF2-FEAB-AC6B-26EEED5809F6}"/>
              </a:ext>
            </a:extLst>
          </p:cNvPr>
          <p:cNvGraphicFramePr>
            <a:graphicFrameLocks noGrp="1"/>
          </p:cNvGraphicFramePr>
          <p:nvPr>
            <p:extLst>
              <p:ext uri="{D42A27DB-BD31-4B8C-83A1-F6EECF244321}">
                <p14:modId xmlns:p14="http://schemas.microsoft.com/office/powerpoint/2010/main" val="3313801810"/>
              </p:ext>
            </p:extLst>
          </p:nvPr>
        </p:nvGraphicFramePr>
        <p:xfrm>
          <a:off x="588262" y="3889545"/>
          <a:ext cx="9998037" cy="1280160"/>
        </p:xfrm>
        <a:graphic>
          <a:graphicData uri="http://schemas.openxmlformats.org/drawingml/2006/table">
            <a:tbl>
              <a:tblPr>
                <a:tableStyleId>{5202B0CA-FC54-4496-8BCA-5EF66A818D29}</a:tableStyleId>
              </a:tblPr>
              <a:tblGrid>
                <a:gridCol w="5603926">
                  <a:extLst>
                    <a:ext uri="{9D8B030D-6E8A-4147-A177-3AD203B41FA5}">
                      <a16:colId xmlns:a16="http://schemas.microsoft.com/office/drawing/2014/main" val="1281396514"/>
                    </a:ext>
                  </a:extLst>
                </a:gridCol>
                <a:gridCol w="4394111">
                  <a:extLst>
                    <a:ext uri="{9D8B030D-6E8A-4147-A177-3AD203B41FA5}">
                      <a16:colId xmlns:a16="http://schemas.microsoft.com/office/drawing/2014/main" val="3064921213"/>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chemeClr val="tx1"/>
                          </a:solidFill>
                        </a:rPr>
                        <a:t>WRK451: Developing a production-level RAG workflow</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chemeClr val="tx1"/>
                          </a:solidFill>
                        </a:rPr>
                        <a:t>Dave Glover David Smith</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28446811"/>
                  </a:ext>
                </a:extLst>
              </a:tr>
              <a:tr h="370840">
                <a:tc>
                  <a:txBody>
                    <a:bodyPr/>
                    <a:lstStyle/>
                    <a:p>
                      <a:r>
                        <a:rPr lang="en-US" sz="2400" dirty="0">
                          <a:solidFill>
                            <a:schemeClr val="tx1"/>
                          </a:solidFill>
                        </a:rPr>
                        <a:t>4:00 PM</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chemeClr val="tx1"/>
                          </a:solidFill>
                        </a:rPr>
                        <a:t>Workshop 3, Hall 6/7, Level 4</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053703"/>
                  </a:ext>
                </a:extLst>
              </a:tr>
            </a:tbl>
          </a:graphicData>
        </a:graphic>
      </p:graphicFrame>
    </p:spTree>
    <p:extLst>
      <p:ext uri="{BB962C8B-B14F-4D97-AF65-F5344CB8AC3E}">
        <p14:creationId xmlns:p14="http://schemas.microsoft.com/office/powerpoint/2010/main" val="3944467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FCF9C-C3B6-3B6D-896B-47292423199E}"/>
              </a:ext>
            </a:extLst>
          </p:cNvPr>
          <p:cNvSpPr>
            <a:spLocks noGrp="1"/>
          </p:cNvSpPr>
          <p:nvPr>
            <p:ph type="title"/>
          </p:nvPr>
        </p:nvSpPr>
        <p:spPr>
          <a:xfrm>
            <a:off x="584200" y="2917825"/>
            <a:ext cx="8173301" cy="615950"/>
          </a:xfrm>
        </p:spPr>
        <p:txBody>
          <a:bodyPr/>
          <a:lstStyle/>
          <a:p>
            <a:r>
              <a:rPr lang="en-US" dirty="0"/>
              <a:t>Build your RAG Application with Prompt flow in Azure AI Studio</a:t>
            </a:r>
          </a:p>
        </p:txBody>
      </p:sp>
      <p:sp>
        <p:nvSpPr>
          <p:cNvPr id="4" name="Text Placeholder 3">
            <a:extLst>
              <a:ext uri="{FF2B5EF4-FFF2-40B4-BE49-F238E27FC236}">
                <a16:creationId xmlns:a16="http://schemas.microsoft.com/office/drawing/2014/main" id="{3A511A48-057B-DA44-F30F-B5FB97CD3711}"/>
              </a:ext>
            </a:extLst>
          </p:cNvPr>
          <p:cNvSpPr>
            <a:spLocks noGrp="1"/>
          </p:cNvSpPr>
          <p:nvPr>
            <p:ph type="body" sz="quarter" idx="12"/>
          </p:nvPr>
        </p:nvSpPr>
        <p:spPr>
          <a:xfrm>
            <a:off x="584200" y="3962400"/>
            <a:ext cx="9144000" cy="307777"/>
          </a:xfrm>
        </p:spPr>
        <p:txBody>
          <a:bodyPr/>
          <a:lstStyle/>
          <a:p>
            <a:r>
              <a:rPr lang="en-US" dirty="0"/>
              <a:t>Dave Glover</a:t>
            </a:r>
          </a:p>
          <a:p>
            <a:r>
              <a:rPr lang="en-US" dirty="0"/>
              <a:t>Microsoft</a:t>
            </a:r>
          </a:p>
          <a:p>
            <a:r>
              <a:rPr lang="en-US" dirty="0"/>
              <a:t>Principal AI Developer Advocate</a:t>
            </a:r>
          </a:p>
          <a:p>
            <a:r>
              <a:rPr lang="en-US" dirty="0"/>
              <a:t>LinkedIn: gloveboxes</a:t>
            </a:r>
          </a:p>
        </p:txBody>
      </p:sp>
      <p:sp>
        <p:nvSpPr>
          <p:cNvPr id="2" name="TextBox 1">
            <a:extLst>
              <a:ext uri="{FF2B5EF4-FFF2-40B4-BE49-F238E27FC236}">
                <a16:creationId xmlns:a16="http://schemas.microsoft.com/office/drawing/2014/main" id="{BA317191-7963-213F-1F98-9DEA75D9E39E}"/>
              </a:ext>
            </a:extLst>
          </p:cNvPr>
          <p:cNvSpPr txBox="1"/>
          <p:nvPr/>
        </p:nvSpPr>
        <p:spPr>
          <a:xfrm>
            <a:off x="584200" y="5554980"/>
            <a:ext cx="9738360" cy="553998"/>
          </a:xfrm>
          <a:prstGeom prst="rect">
            <a:avLst/>
          </a:prstGeom>
          <a:noFill/>
        </p:spPr>
        <p:txBody>
          <a:bodyPr wrap="square" lIns="0" tIns="0" rIns="0" bIns="0" rtlCol="0">
            <a:spAutoFit/>
          </a:bodyPr>
          <a:lstStyle/>
          <a:p>
            <a:r>
              <a:rPr lang="en-US" sz="3600" dirty="0">
                <a:cs typeface="Segoe UI" panose="020B0502040204020203" pitchFamily="34" charset="0"/>
              </a:rPr>
              <a:t>https://</a:t>
            </a:r>
            <a:r>
              <a:rPr lang="en-US" sz="3600" dirty="0" err="1">
                <a:cs typeface="Segoe UI" panose="020B0502040204020203" pitchFamily="34" charset="0"/>
              </a:rPr>
              <a:t>aka.ms</a:t>
            </a:r>
            <a:r>
              <a:rPr lang="en-US" sz="3600" dirty="0">
                <a:cs typeface="Segoe UI" panose="020B0502040204020203" pitchFamily="34" charset="0"/>
              </a:rPr>
              <a:t>/prompt-flow-e2e</a:t>
            </a:r>
          </a:p>
        </p:txBody>
      </p:sp>
    </p:spTree>
    <p:extLst>
      <p:ext uri="{BB962C8B-B14F-4D97-AF65-F5344CB8AC3E}">
        <p14:creationId xmlns:p14="http://schemas.microsoft.com/office/powerpoint/2010/main" val="39749844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47F80E0-7C39-3907-3BD5-562574E3EC04}"/>
              </a:ext>
            </a:extLst>
          </p:cNvPr>
          <p:cNvGrpSpPr/>
          <p:nvPr/>
        </p:nvGrpSpPr>
        <p:grpSpPr>
          <a:xfrm>
            <a:off x="590432" y="2017652"/>
            <a:ext cx="2822693" cy="2822693"/>
            <a:chOff x="-2685801" y="2017652"/>
            <a:chExt cx="2822693" cy="2822693"/>
          </a:xfrm>
        </p:grpSpPr>
        <p:sp>
          <p:nvSpPr>
            <p:cNvPr id="6" name="Rectangle: Rounded Corners 5">
              <a:extLst>
                <a:ext uri="{FF2B5EF4-FFF2-40B4-BE49-F238E27FC236}">
                  <a16:creationId xmlns:a16="http://schemas.microsoft.com/office/drawing/2014/main" id="{38A92DF6-281C-E658-D639-1C98BD31B30B}"/>
                </a:ext>
              </a:extLst>
            </p:cNvPr>
            <p:cNvSpPr/>
            <p:nvPr/>
          </p:nvSpPr>
          <p:spPr bwMode="auto">
            <a:xfrm>
              <a:off x="-2685801" y="2017652"/>
              <a:ext cx="2822693" cy="2822693"/>
            </a:xfrm>
            <a:prstGeom prst="roundRect">
              <a:avLst>
                <a:gd name="adj" fmla="val 379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 name="Picture 2" descr="A qr code on a white background&#10;&#10;Description automatically generated">
              <a:extLst>
                <a:ext uri="{FF2B5EF4-FFF2-40B4-BE49-F238E27FC236}">
                  <a16:creationId xmlns:a16="http://schemas.microsoft.com/office/drawing/2014/main" id="{D197490F-39C5-F3A1-A260-9796E4CE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871" y="2242582"/>
              <a:ext cx="2372833" cy="2372833"/>
            </a:xfrm>
            <a:prstGeom prst="rect">
              <a:avLst/>
            </a:prstGeom>
          </p:spPr>
        </p:pic>
      </p:grpSp>
      <p:sp>
        <p:nvSpPr>
          <p:cNvPr id="4" name="TextBox 3">
            <a:extLst>
              <a:ext uri="{FF2B5EF4-FFF2-40B4-BE49-F238E27FC236}">
                <a16:creationId xmlns:a16="http://schemas.microsoft.com/office/drawing/2014/main" id="{901CD162-3C77-4399-6BB1-CC36D512C1A1}"/>
              </a:ext>
            </a:extLst>
          </p:cNvPr>
          <p:cNvSpPr txBox="1"/>
          <p:nvPr/>
        </p:nvSpPr>
        <p:spPr>
          <a:xfrm>
            <a:off x="4356100" y="2282864"/>
            <a:ext cx="7699008" cy="30162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Your feedback is valuable.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Please submit your thoughts </a:t>
            </a:r>
            <a:b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about today’s experiences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12000">
                      <a:srgbClr val="CD9AD0"/>
                    </a:gs>
                    <a:gs pos="87000">
                      <a:srgbClr val="8EC8E8"/>
                    </a:gs>
                  </a:gsLst>
                  <a:lin ang="10800000" scaled="1"/>
                </a:gradFill>
                <a:effectLst/>
                <a:uLnTx/>
                <a:uFillTx/>
                <a:latin typeface="Segoe UI Semibold"/>
                <a:ea typeface="+mn-ea"/>
                <a:cs typeface="+mn-cs"/>
              </a:rPr>
              <a:t>https://aka.ms/MicrosoftAITour/Survey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…or use the QR code.</a:t>
            </a:r>
          </a:p>
        </p:txBody>
      </p:sp>
      <p:sp>
        <p:nvSpPr>
          <p:cNvPr id="5" name="TextBox 4">
            <a:extLst>
              <a:ext uri="{FF2B5EF4-FFF2-40B4-BE49-F238E27FC236}">
                <a16:creationId xmlns:a16="http://schemas.microsoft.com/office/drawing/2014/main" id="{7A4C6C52-F277-8AA7-02F3-7E0FE898CED1}"/>
              </a:ext>
            </a:extLst>
          </p:cNvPr>
          <p:cNvSpPr txBox="1"/>
          <p:nvPr/>
        </p:nvSpPr>
        <p:spPr>
          <a:xfrm>
            <a:off x="584200" y="5022075"/>
            <a:ext cx="282892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Scan QR code to respond</a:t>
            </a:r>
          </a:p>
        </p:txBody>
      </p:sp>
      <p:sp>
        <p:nvSpPr>
          <p:cNvPr id="8" name="Title 1">
            <a:extLst>
              <a:ext uri="{FF2B5EF4-FFF2-40B4-BE49-F238E27FC236}">
                <a16:creationId xmlns:a16="http://schemas.microsoft.com/office/drawing/2014/main" id="{292DC5B5-DEF2-8609-AEC9-19F2E4B4099E}"/>
              </a:ext>
            </a:extLst>
          </p:cNvPr>
          <p:cNvSpPr txBox="1">
            <a:spLocks/>
          </p:cNvSpPr>
          <p:nvPr/>
        </p:nvSpPr>
        <p:spPr>
          <a:xfrm>
            <a:off x="4356101" y="1436688"/>
            <a:ext cx="7699008"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000">
                      <a:srgbClr val="CD9AD0"/>
                    </a:gs>
                    <a:gs pos="87000">
                      <a:srgbClr val="8EC8E8"/>
                    </a:gs>
                  </a:gsLst>
                  <a:lin ang="10800000" scaled="1"/>
                </a:gradFill>
                <a:effectLst/>
                <a:uLnTx/>
                <a:uFillTx/>
                <a:latin typeface="Segoe UI Semibold"/>
                <a:ea typeface="+mn-ea"/>
                <a:cs typeface="Segoe UI" pitchFamily="34" charset="0"/>
              </a:rPr>
              <a:t>Feedback</a:t>
            </a:r>
          </a:p>
        </p:txBody>
      </p:sp>
    </p:spTree>
    <p:extLst>
      <p:ext uri="{BB962C8B-B14F-4D97-AF65-F5344CB8AC3E}">
        <p14:creationId xmlns:p14="http://schemas.microsoft.com/office/powerpoint/2010/main" val="11116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45833E-6 -7.40741E-7 L 1.45833E-6 -0.0544 " pathEditMode="relative" rAng="0" ptsTypes="AA">
                                      <p:cBhvr>
                                        <p:cTn id="9" dur="600" spd="-100000" fill="hold"/>
                                        <p:tgtEl>
                                          <p:spTgt spid="5"/>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2.08333E-7 -1.48148E-6 L -0.03672 -1.48148E-6 " pathEditMode="relative" rAng="0" ptsTypes="AA">
                                      <p:cBhvr>
                                        <p:cTn id="14" dur="600" spd="-100000" fill="hold"/>
                                        <p:tgtEl>
                                          <p:spTgt spid="8"/>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2.08333E-7 -1.48148E-6 L -0.03672 -1.48148E-6 " pathEditMode="relative" rAng="0" ptsTypes="AA">
                                      <p:cBhvr>
                                        <p:cTn id="19" dur="6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E186982-A9C5-F61A-2ABC-3ABFC257D717}"/>
              </a:ext>
            </a:extLst>
          </p:cNvPr>
          <p:cNvSpPr/>
          <p:nvPr/>
        </p:nvSpPr>
        <p:spPr bwMode="auto">
          <a:xfrm>
            <a:off x="135466" y="1070344"/>
            <a:ext cx="11921067" cy="5400157"/>
          </a:xfrm>
          <a:prstGeom prst="round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8900000" scaled="1"/>
            <a:tileRect/>
          </a:gradFill>
          <a:ln/>
          <a:effectLst>
            <a:glow rad="63500">
              <a:schemeClr val="accent1">
                <a:satMod val="175000"/>
                <a:alpha val="40000"/>
              </a:schemeClr>
            </a:glo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F027FCD-73A9-8A7D-5BAF-EFA8A095E9B3}"/>
              </a:ext>
            </a:extLst>
          </p:cNvPr>
          <p:cNvSpPr>
            <a:spLocks noGrp="1"/>
          </p:cNvSpPr>
          <p:nvPr>
            <p:ph type="title"/>
          </p:nvPr>
        </p:nvSpPr>
        <p:spPr>
          <a:xfrm>
            <a:off x="586740" y="336697"/>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Prompt Flow Evaluations Overview</a:t>
            </a:r>
          </a:p>
        </p:txBody>
      </p:sp>
      <p:sp>
        <p:nvSpPr>
          <p:cNvPr id="17" name="TextBox 16">
            <a:extLst>
              <a:ext uri="{FF2B5EF4-FFF2-40B4-BE49-F238E27FC236}">
                <a16:creationId xmlns:a16="http://schemas.microsoft.com/office/drawing/2014/main" id="{F5DDAC2F-BB7F-A53A-0F7E-B737229E7B9C}"/>
              </a:ext>
            </a:extLst>
          </p:cNvPr>
          <p:cNvSpPr txBox="1"/>
          <p:nvPr/>
        </p:nvSpPr>
        <p:spPr>
          <a:xfrm>
            <a:off x="637953" y="1353878"/>
            <a:ext cx="5044596" cy="4794657"/>
          </a:xfrm>
          <a:prstGeom prst="rect">
            <a:avLst/>
          </a:prstGeom>
        </p:spPr>
        <p:txBody>
          <a:bodyPr vert="horz" wrap="square" lIns="0" tIns="0" rIns="0" bIns="0" rtlCol="0">
            <a:normAutofit fontScale="92500" lnSpcReduction="20000"/>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600" b="0" i="0" u="none" strike="noStrike" kern="1200" cap="none" spc="0" normalizeH="0" baseline="0" noProof="0">
                <a:ln>
                  <a:noFill/>
                </a:ln>
                <a:solidFill>
                  <a:srgbClr val="FFFFFF"/>
                </a:solidFill>
                <a:effectLst/>
                <a:uLnTx/>
                <a:uFillTx/>
                <a:latin typeface="Segoe UI"/>
                <a:ea typeface="+mn-ea"/>
                <a:cs typeface="+mn-cs"/>
              </a:rPr>
              <a:t>Evaluations are essential to understanding how your prompt flow will perform.</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600" b="0" i="0" u="none" strike="noStrike" kern="1200" cap="none" spc="0" normalizeH="0" baseline="0" noProof="0">
              <a:ln>
                <a:noFill/>
              </a:ln>
              <a:solidFill>
                <a:srgbClr val="FFFFFF"/>
              </a:soli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600" b="0" i="0" u="none" strike="noStrike" kern="1200" cap="none" spc="0" normalizeH="0" baseline="0" noProof="0">
                <a:ln>
                  <a:noFill/>
                </a:ln>
                <a:solidFill>
                  <a:srgbClr val="FFFFFF"/>
                </a:solidFill>
                <a:effectLst/>
                <a:uLnTx/>
                <a:uFillTx/>
                <a:latin typeface="Segoe UI"/>
                <a:ea typeface="+mn-ea"/>
                <a:cs typeface="+mn-cs"/>
              </a:rPr>
              <a:t>AI Studio and Prompt flow makes it easy to use built in evaluations or create custom ones.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600" b="0" i="0" u="none" strike="noStrike" kern="1200" cap="none" spc="0" normalizeH="0" baseline="0" noProof="0">
              <a:ln>
                <a:noFill/>
              </a:ln>
              <a:solidFill>
                <a:srgbClr val="FFFFFF"/>
              </a:soli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600" b="0" i="0" u="none" strike="noStrike" kern="1200" cap="none" spc="0" normalizeH="0" baseline="0" noProof="0">
                <a:ln>
                  <a:noFill/>
                </a:ln>
                <a:solidFill>
                  <a:srgbClr val="FFFFFF"/>
                </a:solidFill>
                <a:effectLst/>
                <a:uLnTx/>
                <a:uFillTx/>
                <a:latin typeface="Segoe UI"/>
                <a:ea typeface="+mn-ea"/>
                <a:cs typeface="+mn-cs"/>
              </a:rPr>
              <a:t>Using GPT-4 to score makes it so you don’t have to add questions and answers (ground truth)</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600" b="0" i="0" u="none" strike="noStrike" kern="1200" cap="none" spc="0" normalizeH="0" baseline="0" noProof="0">
              <a:ln>
                <a:noFill/>
              </a:ln>
              <a:solidFill>
                <a:srgbClr val="FFFFFF"/>
              </a:soli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600" b="0" i="0" u="none" strike="noStrike" kern="1200" cap="none" spc="0" normalizeH="0" baseline="0" noProof="0">
                <a:ln>
                  <a:noFill/>
                </a:ln>
                <a:solidFill>
                  <a:srgbClr val="FFFFFF"/>
                </a:solidFill>
                <a:effectLst/>
                <a:uLnTx/>
                <a:uFillTx/>
                <a:latin typeface="Segoe UI"/>
                <a:ea typeface="+mn-ea"/>
                <a:cs typeface="+mn-cs"/>
              </a:rPr>
              <a:t>Use the Prompt Flow SDKs and CLIs for automation and testing.</a:t>
            </a:r>
          </a:p>
        </p:txBody>
      </p:sp>
      <p:graphicFrame>
        <p:nvGraphicFramePr>
          <p:cNvPr id="16" name="Diagram 15">
            <a:extLst>
              <a:ext uri="{FF2B5EF4-FFF2-40B4-BE49-F238E27FC236}">
                <a16:creationId xmlns:a16="http://schemas.microsoft.com/office/drawing/2014/main" id="{14AF3294-BB29-C8F8-E755-BA39C81D4869}"/>
              </a:ext>
            </a:extLst>
          </p:cNvPr>
          <p:cNvGraphicFramePr/>
          <p:nvPr/>
        </p:nvGraphicFramePr>
        <p:xfrm>
          <a:off x="5755169" y="1034902"/>
          <a:ext cx="6002866" cy="5435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6800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graphicEl>
                                              <a:dgm id="{45688DCB-71F2-4531-BB1F-E2E1A6753F2F}"/>
                                            </p:graphicEl>
                                          </p:spTgt>
                                        </p:tgtEl>
                                        <p:attrNameLst>
                                          <p:attrName>style.visibility</p:attrName>
                                        </p:attrNameLst>
                                      </p:cBhvr>
                                      <p:to>
                                        <p:strVal val="visible"/>
                                      </p:to>
                                    </p:set>
                                    <p:animEffect transition="in" filter="fade">
                                      <p:cBhvr>
                                        <p:cTn id="7" dur="500"/>
                                        <p:tgtEl>
                                          <p:spTgt spid="16">
                                            <p:graphicEl>
                                              <a:dgm id="{45688DCB-71F2-4531-BB1F-E2E1A6753F2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graphicEl>
                                              <a:dgm id="{391A27B0-585A-4D66-BF49-FA59A0BA3243}"/>
                                            </p:graphicEl>
                                          </p:spTgt>
                                        </p:tgtEl>
                                        <p:attrNameLst>
                                          <p:attrName>style.visibility</p:attrName>
                                        </p:attrNameLst>
                                      </p:cBhvr>
                                      <p:to>
                                        <p:strVal val="visible"/>
                                      </p:to>
                                    </p:set>
                                    <p:animEffect transition="in" filter="fade">
                                      <p:cBhvr>
                                        <p:cTn id="10" dur="500"/>
                                        <p:tgtEl>
                                          <p:spTgt spid="16">
                                            <p:graphicEl>
                                              <a:dgm id="{391A27B0-585A-4D66-BF49-FA59A0BA324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graphicEl>
                                              <a:dgm id="{FBCF0E74-17D7-4B35-94AF-6D8C226EF821}"/>
                                            </p:graphicEl>
                                          </p:spTgt>
                                        </p:tgtEl>
                                        <p:attrNameLst>
                                          <p:attrName>style.visibility</p:attrName>
                                        </p:attrNameLst>
                                      </p:cBhvr>
                                      <p:to>
                                        <p:strVal val="visible"/>
                                      </p:to>
                                    </p:set>
                                    <p:animEffect transition="in" filter="fade">
                                      <p:cBhvr>
                                        <p:cTn id="15" dur="500"/>
                                        <p:tgtEl>
                                          <p:spTgt spid="16">
                                            <p:graphicEl>
                                              <a:dgm id="{FBCF0E74-17D7-4B35-94AF-6D8C226EF821}"/>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graphicEl>
                                              <a:dgm id="{5985940B-D3A6-49BF-8346-3C9CB4ACF409}"/>
                                            </p:graphicEl>
                                          </p:spTgt>
                                        </p:tgtEl>
                                        <p:attrNameLst>
                                          <p:attrName>style.visibility</p:attrName>
                                        </p:attrNameLst>
                                      </p:cBhvr>
                                      <p:to>
                                        <p:strVal val="visible"/>
                                      </p:to>
                                    </p:set>
                                    <p:animEffect transition="in" filter="fade">
                                      <p:cBhvr>
                                        <p:cTn id="20" dur="500"/>
                                        <p:tgtEl>
                                          <p:spTgt spid="16">
                                            <p:graphicEl>
                                              <a:dgm id="{5985940B-D3A6-49BF-8346-3C9CB4ACF40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graphicEl>
                                              <a:dgm id="{67FC286A-AF63-4E67-818B-E13E13154960}"/>
                                            </p:graphicEl>
                                          </p:spTgt>
                                        </p:tgtEl>
                                        <p:attrNameLst>
                                          <p:attrName>style.visibility</p:attrName>
                                        </p:attrNameLst>
                                      </p:cBhvr>
                                      <p:to>
                                        <p:strVal val="visible"/>
                                      </p:to>
                                    </p:set>
                                    <p:animEffect transition="in" filter="fade">
                                      <p:cBhvr>
                                        <p:cTn id="23" dur="500"/>
                                        <p:tgtEl>
                                          <p:spTgt spid="16">
                                            <p:graphicEl>
                                              <a:dgm id="{67FC286A-AF63-4E67-818B-E13E1315496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graphicEl>
                                              <a:dgm id="{CF5BB118-3D81-433E-992D-D630E6715E4F}"/>
                                            </p:graphicEl>
                                          </p:spTgt>
                                        </p:tgtEl>
                                        <p:attrNameLst>
                                          <p:attrName>style.visibility</p:attrName>
                                        </p:attrNameLst>
                                      </p:cBhvr>
                                      <p:to>
                                        <p:strVal val="visible"/>
                                      </p:to>
                                    </p:set>
                                    <p:animEffect transition="in" filter="fade">
                                      <p:cBhvr>
                                        <p:cTn id="28" dur="500"/>
                                        <p:tgtEl>
                                          <p:spTgt spid="16">
                                            <p:graphicEl>
                                              <a:dgm id="{CF5BB118-3D81-433E-992D-D630E6715E4F}"/>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graphicEl>
                                              <a:dgm id="{D426C93F-730F-4B08-8EE4-FF80B88444E6}"/>
                                            </p:graphicEl>
                                          </p:spTgt>
                                        </p:tgtEl>
                                        <p:attrNameLst>
                                          <p:attrName>style.visibility</p:attrName>
                                        </p:attrNameLst>
                                      </p:cBhvr>
                                      <p:to>
                                        <p:strVal val="visible"/>
                                      </p:to>
                                    </p:set>
                                    <p:animEffect transition="in" filter="fade">
                                      <p:cBhvr>
                                        <p:cTn id="33" dur="500"/>
                                        <p:tgtEl>
                                          <p:spTgt spid="16">
                                            <p:graphicEl>
                                              <a:dgm id="{D426C93F-730F-4B08-8EE4-FF80B88444E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3245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702550" cy="3400931"/>
          </a:xfrm>
        </p:spPr>
        <p:txBody>
          <a:bodyPr/>
          <a:lstStyle/>
          <a:p>
            <a:r>
              <a:rPr lang="en-US" dirty="0"/>
              <a:t>Introduction </a:t>
            </a:r>
            <a:r>
              <a:rPr lang="en-US" dirty="0" err="1"/>
              <a:t>LLMOps</a:t>
            </a:r>
            <a:r>
              <a:rPr lang="en-US" dirty="0"/>
              <a:t> and LLM processes</a:t>
            </a:r>
          </a:p>
          <a:p>
            <a:r>
              <a:rPr lang="en-US" dirty="0"/>
              <a:t>AI Studio and Prompt Flow</a:t>
            </a:r>
          </a:p>
          <a:p>
            <a:r>
              <a:rPr lang="en-US" dirty="0"/>
              <a:t>Build a RAG app with Prompt flow &amp; VS Code</a:t>
            </a:r>
          </a:p>
          <a:p>
            <a:r>
              <a:rPr lang="en-US" dirty="0"/>
              <a:t>Test LLM app quality with Evaluations</a:t>
            </a:r>
          </a:p>
          <a:p>
            <a:pPr marL="0" indent="0">
              <a:buNone/>
            </a:pPr>
            <a:endParaRPr lang="en-US" dirty="0"/>
          </a:p>
          <a:p>
            <a:endParaRPr lang="en-US" dirty="0"/>
          </a:p>
        </p:txBody>
      </p:sp>
    </p:spTree>
    <p:extLst>
      <p:ext uri="{BB962C8B-B14F-4D97-AF65-F5344CB8AC3E}">
        <p14:creationId xmlns:p14="http://schemas.microsoft.com/office/powerpoint/2010/main" val="11409302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ircle: Hollow 17">
            <a:extLst>
              <a:ext uri="{FF2B5EF4-FFF2-40B4-BE49-F238E27FC236}">
                <a16:creationId xmlns:a16="http://schemas.microsoft.com/office/drawing/2014/main" id="{7CC889A1-9ABA-437A-B3D0-BA7B0AB92C5A}"/>
              </a:ext>
              <a:ext uri="{C183D7F6-B498-43B3-948B-1728B52AA6E4}">
                <adec:decorative xmlns:adec="http://schemas.microsoft.com/office/drawing/2017/decorative" val="1"/>
              </a:ext>
            </a:extLst>
          </p:cNvPr>
          <p:cNvSpPr/>
          <p:nvPr/>
        </p:nvSpPr>
        <p:spPr bwMode="auto">
          <a:xfrm>
            <a:off x="1688435" y="2605754"/>
            <a:ext cx="2342200" cy="2342200"/>
          </a:xfrm>
          <a:prstGeom prst="donut">
            <a:avLst>
              <a:gd name="adj" fmla="val 9798"/>
            </a:avLst>
          </a:prstGeom>
          <a:gradFill flip="none" rotWithShape="1">
            <a:gsLst>
              <a:gs pos="3358">
                <a:srgbClr val="8DC8E8"/>
              </a:gs>
              <a:gs pos="100000">
                <a:srgbClr val="0078D4"/>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9" name="Circle: Hollow 18">
            <a:extLst>
              <a:ext uri="{FF2B5EF4-FFF2-40B4-BE49-F238E27FC236}">
                <a16:creationId xmlns:a16="http://schemas.microsoft.com/office/drawing/2014/main" id="{98B95B85-3956-6632-C0D5-35F3E7F38D62}"/>
              </a:ext>
              <a:ext uri="{C183D7F6-B498-43B3-948B-1728B52AA6E4}">
                <adec:decorative xmlns:adec="http://schemas.microsoft.com/office/drawing/2017/decorative" val="1"/>
              </a:ext>
            </a:extLst>
          </p:cNvPr>
          <p:cNvSpPr/>
          <p:nvPr/>
        </p:nvSpPr>
        <p:spPr bwMode="auto">
          <a:xfrm>
            <a:off x="4462069" y="2242036"/>
            <a:ext cx="3069637" cy="3069637"/>
          </a:xfrm>
          <a:prstGeom prst="donut">
            <a:avLst>
              <a:gd name="adj" fmla="val 9798"/>
            </a:avLst>
          </a:prstGeom>
          <a:gradFill>
            <a:gsLst>
              <a:gs pos="3358">
                <a:srgbClr val="D59ED7"/>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Circle: Hollow 19">
            <a:extLst>
              <a:ext uri="{FF2B5EF4-FFF2-40B4-BE49-F238E27FC236}">
                <a16:creationId xmlns:a16="http://schemas.microsoft.com/office/drawing/2014/main" id="{88AC4061-90E8-691B-DB93-2EDAE4A20839}"/>
              </a:ext>
              <a:ext uri="{C183D7F6-B498-43B3-948B-1728B52AA6E4}">
                <adec:decorative xmlns:adec="http://schemas.microsoft.com/office/drawing/2017/decorative" val="1"/>
              </a:ext>
            </a:extLst>
          </p:cNvPr>
          <p:cNvSpPr/>
          <p:nvPr/>
        </p:nvSpPr>
        <p:spPr bwMode="auto">
          <a:xfrm>
            <a:off x="7963139" y="2072363"/>
            <a:ext cx="3408982" cy="3408982"/>
          </a:xfrm>
          <a:prstGeom prst="donut">
            <a:avLst>
              <a:gd name="adj" fmla="val 9798"/>
            </a:avLst>
          </a:prstGeom>
          <a:gradFill>
            <a:gsLst>
              <a:gs pos="0">
                <a:srgbClr val="C5B4E3"/>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dirty="0"/>
              <a:t>LLM Lifecycle in the real world </a:t>
            </a:r>
          </a:p>
        </p:txBody>
      </p:sp>
      <p:sp>
        <p:nvSpPr>
          <p:cNvPr id="81" name="Safe Rollout/Stag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CE337B3B-885F-233C-A300-52B8D9EB8CE6}"/>
              </a:ext>
            </a:extLst>
          </p:cNvPr>
          <p:cNvSpPr txBox="1"/>
          <p:nvPr/>
        </p:nvSpPr>
        <p:spPr>
          <a:xfrm rot="17865733">
            <a:off x="7949660" y="2171006"/>
            <a:ext cx="3942353" cy="3526094"/>
          </a:xfrm>
          <a:prstGeom prst="ellipse">
            <a:avLst/>
          </a:prstGeom>
          <a:noFill/>
        </p:spPr>
        <p:txBody>
          <a:bodyPr spcFirstLastPara="1" wrap="none" lIns="0" tIns="0" rIns="0" bIns="0" numCol="1" rtlCol="0">
            <a:prstTxWarp prst="textArchDown">
              <a:avLst>
                <a:gd name="adj" fmla="val 298073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Safe Rollout/Staging</a:t>
            </a:r>
          </a:p>
        </p:txBody>
      </p:sp>
      <p:grpSp>
        <p:nvGrpSpPr>
          <p:cNvPr id="13" name="Set-up &amp; management frame" descr="Set-up &amp; management frame">
            <a:extLst>
              <a:ext uri="{FF2B5EF4-FFF2-40B4-BE49-F238E27FC236}">
                <a16:creationId xmlns:a16="http://schemas.microsoft.com/office/drawing/2014/main" id="{E6554D93-0787-114C-FC61-B461A58FD291}"/>
              </a:ext>
            </a:extLst>
          </p:cNvPr>
          <p:cNvGrpSpPr/>
          <p:nvPr/>
        </p:nvGrpSpPr>
        <p:grpSpPr>
          <a:xfrm>
            <a:off x="511646" y="1194517"/>
            <a:ext cx="11168707" cy="5206283"/>
            <a:chOff x="1054843" y="1441687"/>
            <a:chExt cx="9939532" cy="4838533"/>
          </a:xfrm>
        </p:grpSpPr>
        <p:sp>
          <p:nvSpPr>
            <p:cNvPr id="46" name="Rectangle: Rounded Corners 16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FC6BBFE2-3D56-FEE7-3199-C2321E0F9B89}"/>
                </a:ext>
              </a:extLst>
            </p:cNvPr>
            <p:cNvSpPr/>
            <p:nvPr/>
          </p:nvSpPr>
          <p:spPr bwMode="auto">
            <a:xfrm>
              <a:off x="1054843" y="1441687"/>
              <a:ext cx="9939532" cy="4838533"/>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noFill/>
            <a:ln w="38100">
              <a:gradFill flip="none" rotWithShape="1">
                <a:gsLst>
                  <a:gs pos="3358">
                    <a:srgbClr val="8DC8E8"/>
                  </a:gs>
                  <a:gs pos="43000">
                    <a:srgbClr val="D59DFF"/>
                  </a:gs>
                  <a:gs pos="75000">
                    <a:srgbClr val="8661C5"/>
                  </a:gs>
                  <a:gs pos="100000">
                    <a:srgbClr val="0078D4"/>
                  </a:gs>
                </a:gsLst>
                <a:lin ang="2700000" scaled="1"/>
                <a:tileRect/>
              </a:gra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1" i="0" u="none" strike="noStrike" kern="0" cap="none" spc="-29" normalizeH="0" baseline="0" noProof="0">
                <a:ln>
                  <a:noFill/>
                </a:ln>
                <a:solidFill>
                  <a:srgbClr val="FFFFFF"/>
                </a:solidFill>
                <a:effectLst/>
                <a:uLnTx/>
                <a:uFillTx/>
                <a:latin typeface="Segoe UI"/>
                <a:ea typeface="ＭＳ Ｐゴシック" charset="0"/>
                <a:cs typeface="Segoe UI Semilight" panose="020B0402040204020203" pitchFamily="34" charset="0"/>
              </a:endParaRPr>
            </a:p>
          </p:txBody>
        </p:sp>
        <p:sp>
          <p:nvSpPr>
            <p:cNvPr id="47" name="TextBox 46"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C24784F-411C-7C5F-49E7-E2C8E1D12C31}"/>
                </a:ext>
              </a:extLst>
            </p:cNvPr>
            <p:cNvSpPr txBox="1"/>
            <p:nvPr/>
          </p:nvSpPr>
          <p:spPr>
            <a:xfrm>
              <a:off x="1216045" y="1613043"/>
              <a:ext cx="1888069" cy="452689"/>
            </a:xfrm>
            <a:prstGeom prst="rect">
              <a:avLst/>
            </a:prstGeom>
            <a:noFill/>
          </p:spPr>
          <p:txBody>
            <a:bodyPr wrap="square" lIns="58312" tIns="58312" rIns="58312" bIns="58312" rtlCol="0" anchor="t">
              <a:spAutoFit/>
            </a:bodyPr>
            <a:lstStyle/>
            <a:p>
              <a:pPr marL="0" marR="0" lvl="0" indent="0" algn="l" defTabSz="74052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Arial"/>
                </a:rPr>
                <a:t>Managing</a:t>
              </a:r>
              <a:endParaRPr kumimoji="0" lang="ja-JP" alt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114"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C0B471B-1434-34C8-2D59-14D5512DF897}"/>
              </a:ext>
            </a:extLst>
          </p:cNvPr>
          <p:cNvSpPr>
            <a:spLocks noChangeAspect="1"/>
          </p:cNvSpPr>
          <p:nvPr/>
        </p:nvSpPr>
        <p:spPr>
          <a:xfrm flipH="1">
            <a:off x="5994609" y="2044029"/>
            <a:ext cx="3608275" cy="3608274"/>
          </a:xfrm>
          <a:prstGeom prst="arc">
            <a:avLst>
              <a:gd name="adj1" fmla="val 3543377"/>
              <a:gd name="adj2" fmla="val 7539487"/>
            </a:avLst>
          </a:prstGeom>
          <a:ln w="25400">
            <a:solidFill>
              <a:srgbClr val="C5B4E3"/>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99" name="SEND FEEDBACK"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3A5C1FB-CC34-B57A-490E-392C62630E83}"/>
              </a:ext>
            </a:extLst>
          </p:cNvPr>
          <p:cNvSpPr txBox="1"/>
          <p:nvPr/>
        </p:nvSpPr>
        <p:spPr>
          <a:xfrm>
            <a:off x="6843089" y="4984425"/>
            <a:ext cx="1886729" cy="882055"/>
          </a:xfrm>
          <a:prstGeom prst="rect">
            <a:avLst/>
          </a:prstGeom>
          <a:noFill/>
        </p:spPr>
        <p:txBody>
          <a:bodyPr wrap="none" rtlCol="0">
            <a:prstTxWarp prst="textArchDown">
              <a:avLst>
                <a:gd name="adj" fmla="val 1663301"/>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SEND FEEDBACK </a:t>
            </a:r>
          </a:p>
        </p:txBody>
      </p:sp>
      <p:sp>
        <p:nvSpPr>
          <p:cNvPr id="101" name="PREPARE FOR APP DEPLOYMEN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ADEBD90-3017-68E9-508F-8FAEF6BD30DF}"/>
              </a:ext>
            </a:extLst>
          </p:cNvPr>
          <p:cNvSpPr txBox="1"/>
          <p:nvPr/>
        </p:nvSpPr>
        <p:spPr>
          <a:xfrm>
            <a:off x="5746328" y="1412369"/>
            <a:ext cx="3943516" cy="2744172"/>
          </a:xfrm>
          <a:prstGeom prst="ellipse">
            <a:avLst/>
          </a:prstGeom>
          <a:noFill/>
        </p:spPr>
        <p:txBody>
          <a:bodyPr wrap="none" rtlCol="0">
            <a:prstTxWarp prst="textArchUp">
              <a:avLst>
                <a:gd name="adj" fmla="val 12655355"/>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PREPARE FOR APP DEPLOYMENT</a:t>
            </a:r>
            <a:endParaRPr kumimoji="0" lang="en-US" sz="1000" b="0" i="0" u="sng" strike="noStrike" kern="1200" cap="none" spc="32"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13"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FC99BFD-7179-A825-55FC-999919ABB0DA}"/>
              </a:ext>
            </a:extLst>
          </p:cNvPr>
          <p:cNvSpPr>
            <a:spLocks noChangeAspect="1"/>
          </p:cNvSpPr>
          <p:nvPr/>
        </p:nvSpPr>
        <p:spPr>
          <a:xfrm flipV="1">
            <a:off x="5912587" y="2010767"/>
            <a:ext cx="3608275" cy="3608274"/>
          </a:xfrm>
          <a:prstGeom prst="arc">
            <a:avLst>
              <a:gd name="adj1" fmla="val 3543377"/>
              <a:gd name="adj2" fmla="val 7571121"/>
            </a:avLst>
          </a:prstGeom>
          <a:ln w="25400">
            <a:solidFill>
              <a:schemeClr val="accent1"/>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29" name="2y"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8149226-33CA-F94C-CE9E-3C1DB78BAE19}"/>
              </a:ext>
            </a:extLst>
          </p:cNvPr>
          <p:cNvSpPr/>
          <p:nvPr/>
        </p:nvSpPr>
        <p:spPr>
          <a:xfrm>
            <a:off x="5475004" y="3260231"/>
            <a:ext cx="1045654" cy="1021073"/>
          </a:xfrm>
          <a:custGeom>
            <a:avLst/>
            <a:gdLst>
              <a:gd name="connsiteX0" fmla="*/ 211679 w 1045654"/>
              <a:gd name="connsiteY0" fmla="*/ 300519 h 1021073"/>
              <a:gd name="connsiteX1" fmla="*/ 262250 w 1045654"/>
              <a:gd name="connsiteY1" fmla="*/ 277761 h 1021073"/>
              <a:gd name="connsiteX2" fmla="*/ 522827 w 1045654"/>
              <a:gd name="connsiteY2" fmla="*/ 376643 h 1021073"/>
              <a:gd name="connsiteX3" fmla="*/ 783399 w 1045654"/>
              <a:gd name="connsiteY3" fmla="*/ 277761 h 1021073"/>
              <a:gd name="connsiteX4" fmla="*/ 833972 w 1045654"/>
              <a:gd name="connsiteY4" fmla="*/ 300519 h 1021073"/>
              <a:gd name="connsiteX5" fmla="*/ 811219 w 1045654"/>
              <a:gd name="connsiteY5" fmla="*/ 351101 h 1021073"/>
              <a:gd name="connsiteX6" fmla="*/ 562039 w 1045654"/>
              <a:gd name="connsiteY6" fmla="*/ 445657 h 1021073"/>
              <a:gd name="connsiteX7" fmla="*/ 562039 w 1045654"/>
              <a:gd name="connsiteY7" fmla="*/ 732782 h 1021073"/>
              <a:gd name="connsiteX8" fmla="*/ 522827 w 1045654"/>
              <a:gd name="connsiteY8" fmla="*/ 772002 h 1021073"/>
              <a:gd name="connsiteX9" fmla="*/ 483615 w 1045654"/>
              <a:gd name="connsiteY9" fmla="*/ 732782 h 1021073"/>
              <a:gd name="connsiteX10" fmla="*/ 483615 w 1045654"/>
              <a:gd name="connsiteY10" fmla="*/ 445662 h 1021073"/>
              <a:gd name="connsiteX11" fmla="*/ 234431 w 1045654"/>
              <a:gd name="connsiteY11" fmla="*/ 351101 h 1021073"/>
              <a:gd name="connsiteX12" fmla="*/ 211679 w 1045654"/>
              <a:gd name="connsiteY12" fmla="*/ 300519 h 1021073"/>
              <a:gd name="connsiteX13" fmla="*/ 449166 w 1045654"/>
              <a:gd name="connsiteY13" fmla="*/ 14367 h 1021073"/>
              <a:gd name="connsiteX14" fmla="*/ 596488 w 1045654"/>
              <a:gd name="connsiteY14" fmla="*/ 14367 h 1021073"/>
              <a:gd name="connsiteX15" fmla="*/ 988535 w 1045654"/>
              <a:gd name="connsiteY15" fmla="*/ 173338 h 1021073"/>
              <a:gd name="connsiteX16" fmla="*/ 1045654 w 1045654"/>
              <a:gd name="connsiteY16" fmla="*/ 258148 h 1021073"/>
              <a:gd name="connsiteX17" fmla="*/ 1045654 w 1045654"/>
              <a:gd name="connsiteY17" fmla="*/ 762924 h 1021073"/>
              <a:gd name="connsiteX18" fmla="*/ 988535 w 1045654"/>
              <a:gd name="connsiteY18" fmla="*/ 847734 h 1021073"/>
              <a:gd name="connsiteX19" fmla="*/ 596488 w 1045654"/>
              <a:gd name="connsiteY19" fmla="*/ 1006707 h 1021073"/>
              <a:gd name="connsiteX20" fmla="*/ 449166 w 1045654"/>
              <a:gd name="connsiteY20" fmla="*/ 1006707 h 1021073"/>
              <a:gd name="connsiteX21" fmla="*/ 57120 w 1045654"/>
              <a:gd name="connsiteY21" fmla="*/ 847734 h 1021073"/>
              <a:gd name="connsiteX22" fmla="*/ 0 w 1045654"/>
              <a:gd name="connsiteY22" fmla="*/ 762924 h 1021073"/>
              <a:gd name="connsiteX23" fmla="*/ 0 w 1045654"/>
              <a:gd name="connsiteY23" fmla="*/ 258148 h 1021073"/>
              <a:gd name="connsiteX24" fmla="*/ 57120 w 1045654"/>
              <a:gd name="connsiteY24" fmla="*/ 173338 h 1021073"/>
              <a:gd name="connsiteX25" fmla="*/ 449166 w 1045654"/>
              <a:gd name="connsiteY25" fmla="*/ 14367 h 1021073"/>
              <a:gd name="connsiteX26" fmla="*/ 567022 w 1045654"/>
              <a:gd name="connsiteY26" fmla="*/ 87060 h 1021073"/>
              <a:gd name="connsiteX27" fmla="*/ 478633 w 1045654"/>
              <a:gd name="connsiteY27" fmla="*/ 87060 h 1021073"/>
              <a:gd name="connsiteX28" fmla="*/ 86584 w 1045654"/>
              <a:gd name="connsiteY28" fmla="*/ 246032 h 1021073"/>
              <a:gd name="connsiteX29" fmla="*/ 78424 w 1045654"/>
              <a:gd name="connsiteY29" fmla="*/ 258148 h 1021073"/>
              <a:gd name="connsiteX30" fmla="*/ 78424 w 1045654"/>
              <a:gd name="connsiteY30" fmla="*/ 762924 h 1021073"/>
              <a:gd name="connsiteX31" fmla="*/ 86584 w 1045654"/>
              <a:gd name="connsiteY31" fmla="*/ 775040 h 1021073"/>
              <a:gd name="connsiteX32" fmla="*/ 478633 w 1045654"/>
              <a:gd name="connsiteY32" fmla="*/ 934014 h 1021073"/>
              <a:gd name="connsiteX33" fmla="*/ 567022 w 1045654"/>
              <a:gd name="connsiteY33" fmla="*/ 934014 h 1021073"/>
              <a:gd name="connsiteX34" fmla="*/ 959069 w 1045654"/>
              <a:gd name="connsiteY34" fmla="*/ 775040 h 1021073"/>
              <a:gd name="connsiteX35" fmla="*/ 967230 w 1045654"/>
              <a:gd name="connsiteY35" fmla="*/ 762924 h 1021073"/>
              <a:gd name="connsiteX36" fmla="*/ 967230 w 1045654"/>
              <a:gd name="connsiteY36" fmla="*/ 258148 h 1021073"/>
              <a:gd name="connsiteX37" fmla="*/ 959069 w 1045654"/>
              <a:gd name="connsiteY37" fmla="*/ 246032 h 1021073"/>
              <a:gd name="connsiteX38" fmla="*/ 567022 w 1045654"/>
              <a:gd name="connsiteY38" fmla="*/ 87060 h 102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5654" h="1021073">
                <a:moveTo>
                  <a:pt x="211679" y="300519"/>
                </a:moveTo>
                <a:cubicBezTo>
                  <a:pt x="219360" y="280266"/>
                  <a:pt x="242002" y="270077"/>
                  <a:pt x="262250" y="277761"/>
                </a:cubicBezTo>
                <a:lnTo>
                  <a:pt x="522827" y="376643"/>
                </a:lnTo>
                <a:lnTo>
                  <a:pt x="783399" y="277761"/>
                </a:lnTo>
                <a:cubicBezTo>
                  <a:pt x="803648" y="270077"/>
                  <a:pt x="826292" y="280266"/>
                  <a:pt x="833972" y="300519"/>
                </a:cubicBezTo>
                <a:cubicBezTo>
                  <a:pt x="841652" y="320771"/>
                  <a:pt x="831468" y="343417"/>
                  <a:pt x="811219" y="351101"/>
                </a:cubicBezTo>
                <a:lnTo>
                  <a:pt x="562039" y="445657"/>
                </a:lnTo>
                <a:lnTo>
                  <a:pt x="562039" y="732782"/>
                </a:lnTo>
                <a:cubicBezTo>
                  <a:pt x="562039" y="754447"/>
                  <a:pt x="544483" y="772002"/>
                  <a:pt x="522827" y="772002"/>
                </a:cubicBezTo>
                <a:cubicBezTo>
                  <a:pt x="501172" y="772002"/>
                  <a:pt x="483615" y="754447"/>
                  <a:pt x="483615" y="732782"/>
                </a:cubicBezTo>
                <a:lnTo>
                  <a:pt x="483615" y="445662"/>
                </a:lnTo>
                <a:lnTo>
                  <a:pt x="234431" y="351101"/>
                </a:lnTo>
                <a:cubicBezTo>
                  <a:pt x="214183" y="343417"/>
                  <a:pt x="203997" y="320771"/>
                  <a:pt x="211679" y="300519"/>
                </a:cubicBezTo>
                <a:close/>
                <a:moveTo>
                  <a:pt x="449166" y="14367"/>
                </a:moveTo>
                <a:cubicBezTo>
                  <a:pt x="496409" y="-4789"/>
                  <a:pt x="549246" y="-4789"/>
                  <a:pt x="596488" y="14367"/>
                </a:cubicBezTo>
                <a:lnTo>
                  <a:pt x="988535" y="173338"/>
                </a:lnTo>
                <a:cubicBezTo>
                  <a:pt x="1023063" y="187339"/>
                  <a:pt x="1045654" y="220882"/>
                  <a:pt x="1045654" y="258148"/>
                </a:cubicBezTo>
                <a:lnTo>
                  <a:pt x="1045654" y="762924"/>
                </a:lnTo>
                <a:cubicBezTo>
                  <a:pt x="1045654" y="800188"/>
                  <a:pt x="1023063" y="833735"/>
                  <a:pt x="988535" y="847734"/>
                </a:cubicBezTo>
                <a:lnTo>
                  <a:pt x="596488" y="1006707"/>
                </a:lnTo>
                <a:cubicBezTo>
                  <a:pt x="549246" y="1025862"/>
                  <a:pt x="496409" y="1025862"/>
                  <a:pt x="449166" y="1006707"/>
                </a:cubicBezTo>
                <a:lnTo>
                  <a:pt x="57120" y="847734"/>
                </a:lnTo>
                <a:cubicBezTo>
                  <a:pt x="22592" y="833735"/>
                  <a:pt x="0" y="800188"/>
                  <a:pt x="0" y="762924"/>
                </a:cubicBezTo>
                <a:lnTo>
                  <a:pt x="0" y="258148"/>
                </a:lnTo>
                <a:cubicBezTo>
                  <a:pt x="0" y="220882"/>
                  <a:pt x="22592" y="187339"/>
                  <a:pt x="57120" y="173338"/>
                </a:cubicBezTo>
                <a:lnTo>
                  <a:pt x="449166" y="14367"/>
                </a:lnTo>
                <a:close/>
                <a:moveTo>
                  <a:pt x="567022" y="87060"/>
                </a:moveTo>
                <a:cubicBezTo>
                  <a:pt x="538679" y="75567"/>
                  <a:pt x="506975" y="75567"/>
                  <a:pt x="478633" y="87060"/>
                </a:cubicBezTo>
                <a:lnTo>
                  <a:pt x="86584" y="246032"/>
                </a:lnTo>
                <a:cubicBezTo>
                  <a:pt x="81651" y="248032"/>
                  <a:pt x="78424" y="252825"/>
                  <a:pt x="78424" y="258148"/>
                </a:cubicBezTo>
                <a:lnTo>
                  <a:pt x="78424" y="762924"/>
                </a:lnTo>
                <a:cubicBezTo>
                  <a:pt x="78424" y="768247"/>
                  <a:pt x="81651" y="773043"/>
                  <a:pt x="86584" y="775040"/>
                </a:cubicBezTo>
                <a:lnTo>
                  <a:pt x="478633" y="934014"/>
                </a:lnTo>
                <a:cubicBezTo>
                  <a:pt x="506975" y="945508"/>
                  <a:pt x="538679" y="945508"/>
                  <a:pt x="567022" y="934014"/>
                </a:cubicBezTo>
                <a:lnTo>
                  <a:pt x="959069" y="775040"/>
                </a:lnTo>
                <a:cubicBezTo>
                  <a:pt x="964004" y="773043"/>
                  <a:pt x="967230" y="768247"/>
                  <a:pt x="967230" y="762924"/>
                </a:cubicBezTo>
                <a:lnTo>
                  <a:pt x="967230" y="258148"/>
                </a:lnTo>
                <a:cubicBezTo>
                  <a:pt x="967230" y="252825"/>
                  <a:pt x="964004" y="248032"/>
                  <a:pt x="959069" y="246032"/>
                </a:cubicBezTo>
                <a:lnTo>
                  <a:pt x="567022" y="87060"/>
                </a:lnTo>
                <a:close/>
              </a:path>
            </a:pathLst>
          </a:custGeom>
          <a:gradFill>
            <a:gsLst>
              <a:gs pos="0">
                <a:srgbClr val="D59DFF"/>
              </a:gs>
              <a:gs pos="100000">
                <a:srgbClr val="C03BC4"/>
              </a:gs>
            </a:gsLst>
            <a:lin ang="2700000" scaled="1"/>
          </a:gradFill>
          <a:ln w="51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ADVANCE PROJEC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CDFF65E-123C-119E-2258-FEB3BA3F93D2}"/>
              </a:ext>
            </a:extLst>
          </p:cNvPr>
          <p:cNvSpPr txBox="1"/>
          <p:nvPr/>
        </p:nvSpPr>
        <p:spPr>
          <a:xfrm>
            <a:off x="3163235" y="1670585"/>
            <a:ext cx="2474951" cy="1222996"/>
          </a:xfrm>
          <a:prstGeom prst="ellipse">
            <a:avLst/>
          </a:prstGeom>
          <a:noFill/>
        </p:spPr>
        <p:txBody>
          <a:bodyPr wrap="none" rtlCol="0">
            <a:prstTxWarp prst="textArchUp">
              <a:avLst>
                <a:gd name="adj" fmla="val 12451684"/>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ADVANCE PROJECT </a:t>
            </a:r>
          </a:p>
        </p:txBody>
      </p:sp>
      <p:sp>
        <p:nvSpPr>
          <p:cNvPr id="89" name="Find LLM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78E258E-3317-6BC1-B59D-CAADEFD18844}"/>
              </a:ext>
            </a:extLst>
          </p:cNvPr>
          <p:cNvSpPr txBox="1">
            <a:spLocks noChangeAspect="1"/>
          </p:cNvSpPr>
          <p:nvPr/>
        </p:nvSpPr>
        <p:spPr>
          <a:xfrm rot="396060">
            <a:off x="1270018" y="2029574"/>
            <a:ext cx="3262408" cy="3317323"/>
          </a:xfrm>
          <a:prstGeom prst="ellipse">
            <a:avLst/>
          </a:prstGeom>
          <a:noFill/>
          <a:ln>
            <a:noFill/>
          </a:ln>
        </p:spPr>
        <p:txBody>
          <a:bodyPr spcFirstLastPara="1" wrap="none" lIns="0" tIns="0" rIns="0" bIns="0" numCol="1" rtlCol="0">
            <a:prstTxWarp prst="textArchDown">
              <a:avLst>
                <a:gd name="adj" fmla="val 3145882"/>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Semibold"/>
                <a:ea typeface="+mn-ea"/>
                <a:cs typeface="+mn-cs"/>
              </a:rPr>
              <a:t>Find LLMs</a:t>
            </a:r>
          </a:p>
        </p:txBody>
      </p:sp>
      <p:sp>
        <p:nvSpPr>
          <p:cNvPr id="90" name="Try prompt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23145EE4-D2A1-406A-E4AC-A476A5962E0E}"/>
              </a:ext>
            </a:extLst>
          </p:cNvPr>
          <p:cNvSpPr txBox="1">
            <a:spLocks noChangeAspect="1"/>
          </p:cNvSpPr>
          <p:nvPr/>
        </p:nvSpPr>
        <p:spPr>
          <a:xfrm rot="17125066">
            <a:off x="1812236" y="2415682"/>
            <a:ext cx="2371053" cy="2686348"/>
          </a:xfrm>
          <a:prstGeom prst="ellipse">
            <a:avLst/>
          </a:prstGeom>
          <a:noFill/>
          <a:ln>
            <a:noFill/>
          </a:ln>
        </p:spPr>
        <p:txBody>
          <a:bodyPr spcFirstLastPara="1" wrap="square" lIns="58312" tIns="58312" rIns="58312" bIns="58312" numCol="1" rtlCol="0">
            <a:prstTxWarp prst="textArchUp">
              <a:avLst>
                <a:gd name="adj" fmla="val 8459393"/>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Semibold"/>
                <a:ea typeface="+mn-ea"/>
                <a:cs typeface="+mn-cs"/>
              </a:rPr>
              <a:t>  Try prompts  </a:t>
            </a:r>
          </a:p>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91F2C"/>
              </a:solidFill>
              <a:effectLst/>
              <a:uLnTx/>
              <a:uFillTx/>
              <a:latin typeface="Segoe UI Semibold"/>
              <a:ea typeface="+mn-ea"/>
              <a:cs typeface="+mn-cs"/>
            </a:endParaRPr>
          </a:p>
        </p:txBody>
      </p:sp>
      <p:sp>
        <p:nvSpPr>
          <p:cNvPr id="91" name="Hypotahesi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E886BB2-E4B0-CC8E-3252-9987F4D11EA1}"/>
              </a:ext>
            </a:extLst>
          </p:cNvPr>
          <p:cNvSpPr txBox="1">
            <a:spLocks noChangeAspect="1"/>
          </p:cNvSpPr>
          <p:nvPr/>
        </p:nvSpPr>
        <p:spPr>
          <a:xfrm rot="2846671">
            <a:off x="1789014" y="2432458"/>
            <a:ext cx="2402880" cy="2402370"/>
          </a:xfrm>
          <a:prstGeom prst="ellipse">
            <a:avLst/>
          </a:prstGeom>
          <a:noFill/>
          <a:ln>
            <a:noFill/>
          </a:ln>
        </p:spPr>
        <p:txBody>
          <a:bodyPr spcFirstLastPara="1" wrap="square" lIns="58312" tIns="58312" rIns="58312" bIns="58312" numCol="1" rtlCol="0" anchor="t">
            <a:prstTxWarp prst="textArchUp">
              <a:avLst>
                <a:gd name="adj" fmla="val 10850206"/>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Semibold"/>
                <a:ea typeface="+mn-ea"/>
                <a:cs typeface="+mn-cs"/>
              </a:rPr>
              <a:t>Hypothesis</a:t>
            </a:r>
            <a:endParaRPr kumimoji="0" lang="en-GB" sz="1200" b="0" i="0" u="none" strike="noStrike" kern="1200" cap="none" spc="0" normalizeH="0" baseline="0" noProof="0">
              <a:ln>
                <a:noFill/>
              </a:ln>
              <a:solidFill>
                <a:srgbClr val="091F2C"/>
              </a:solidFill>
              <a:effectLst/>
              <a:uLnTx/>
              <a:uFillTx/>
              <a:latin typeface="Segoe UI Semibold"/>
              <a:ea typeface="+mn-ea"/>
              <a:cs typeface="+mn-cs"/>
            </a:endParaRPr>
          </a:p>
        </p:txBody>
      </p:sp>
      <p:sp>
        <p:nvSpPr>
          <p:cNvPr id="48"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014A7DF-8ECC-C151-5747-D0A4C6D1DD7B}"/>
              </a:ext>
            </a:extLst>
          </p:cNvPr>
          <p:cNvSpPr>
            <a:spLocks noChangeAspect="1"/>
          </p:cNvSpPr>
          <p:nvPr/>
        </p:nvSpPr>
        <p:spPr>
          <a:xfrm flipV="1">
            <a:off x="2687202" y="2010767"/>
            <a:ext cx="3353514" cy="3353513"/>
          </a:xfrm>
          <a:prstGeom prst="arc">
            <a:avLst>
              <a:gd name="adj1" fmla="val 3543377"/>
              <a:gd name="adj2" fmla="val 8316952"/>
            </a:avLst>
          </a:prstGeom>
          <a:ln w="25400">
            <a:solidFill>
              <a:srgbClr val="8DC8E8"/>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9EDEEAA9-F2A1-C249-E9B4-55F1E2AC91D4}"/>
              </a:ext>
            </a:extLst>
          </p:cNvPr>
          <p:cNvGrpSpPr/>
          <p:nvPr/>
        </p:nvGrpSpPr>
        <p:grpSpPr>
          <a:xfrm>
            <a:off x="883376" y="2347430"/>
            <a:ext cx="1942236" cy="1531095"/>
            <a:chOff x="777019" y="2171482"/>
            <a:chExt cx="1942236" cy="1531095"/>
          </a:xfrm>
        </p:grpSpPr>
        <p:sp>
          <p:nvSpPr>
            <p:cNvPr id="84" name="BUSINESS NEED"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ABAFEF73-9995-E30B-37E7-218489D9DCC1}"/>
                </a:ext>
              </a:extLst>
            </p:cNvPr>
            <p:cNvSpPr txBox="1"/>
            <p:nvPr/>
          </p:nvSpPr>
          <p:spPr>
            <a:xfrm>
              <a:off x="777019" y="2519171"/>
              <a:ext cx="888384" cy="444545"/>
            </a:xfrm>
            <a:prstGeom prst="rect">
              <a:avLst/>
            </a:prstGeom>
            <a:noFill/>
          </p:spPr>
          <p:txBody>
            <a:bodyPr wrap="none" rtlCol="0">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1" i="0" u="none" strike="noStrike" kern="1200" cap="all" spc="100" normalizeH="0" baseline="0" noProof="0">
                  <a:ln>
                    <a:noFill/>
                  </a:ln>
                  <a:solidFill>
                    <a:srgbClr val="FFFFFF"/>
                  </a:solidFill>
                  <a:effectLst/>
                  <a:uLnTx/>
                  <a:uFillTx/>
                  <a:latin typeface="Segoe UI"/>
                  <a:ea typeface="+mn-ea"/>
                  <a:cs typeface="+mn-cs"/>
                </a:rPr>
                <a:t>BUSINESS</a:t>
              </a:r>
              <a:br>
                <a:rPr kumimoji="0" lang="en-US" sz="1000" b="1" i="0" u="none" strike="noStrike" kern="1200" cap="all" spc="100" normalizeH="0" baseline="0" noProof="0">
                  <a:ln>
                    <a:noFill/>
                  </a:ln>
                  <a:solidFill>
                    <a:srgbClr val="FFFFFF"/>
                  </a:solidFill>
                  <a:effectLst/>
                  <a:uLnTx/>
                  <a:uFillTx/>
                  <a:latin typeface="Segoe UI"/>
                  <a:ea typeface="+mn-ea"/>
                  <a:cs typeface="+mn-cs"/>
                </a:rPr>
              </a:br>
              <a:r>
                <a:rPr kumimoji="0" lang="en-US" sz="1000" b="1" i="0" u="none" strike="noStrike" kern="1200" cap="all" spc="100" normalizeH="0" baseline="0" noProof="0">
                  <a:ln>
                    <a:noFill/>
                  </a:ln>
                  <a:solidFill>
                    <a:srgbClr val="FFFFFF"/>
                  </a:solidFill>
                  <a:effectLst/>
                  <a:uLnTx/>
                  <a:uFillTx/>
                  <a:latin typeface="Segoe UI"/>
                  <a:ea typeface="+mn-ea"/>
                  <a:cs typeface="+mn-cs"/>
                </a:rPr>
                <a:t>NEED</a:t>
              </a:r>
            </a:p>
          </p:txBody>
        </p:sp>
        <p:sp>
          <p:nvSpPr>
            <p:cNvPr id="87"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7A7C2C8-AB62-F319-20C8-4F71B6747117}"/>
                </a:ext>
              </a:extLst>
            </p:cNvPr>
            <p:cNvSpPr>
              <a:spLocks noChangeAspect="1"/>
            </p:cNvSpPr>
            <p:nvPr/>
          </p:nvSpPr>
          <p:spPr>
            <a:xfrm flipH="1">
              <a:off x="1188484" y="2171482"/>
              <a:ext cx="1530771" cy="1531095"/>
            </a:xfrm>
            <a:prstGeom prst="arc">
              <a:avLst>
                <a:gd name="adj1" fmla="val 14631255"/>
                <a:gd name="adj2" fmla="val 19066496"/>
              </a:avLst>
            </a:prstGeom>
            <a:ln w="25400">
              <a:solidFill>
                <a:srgbClr val="8DC8E8"/>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grpSp>
      <p:sp>
        <p:nvSpPr>
          <p:cNvPr id="32" name="3y"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564DB3D-6E43-EB14-47D6-31741DACCDA4}"/>
              </a:ext>
            </a:extLst>
          </p:cNvPr>
          <p:cNvSpPr/>
          <p:nvPr/>
        </p:nvSpPr>
        <p:spPr>
          <a:xfrm>
            <a:off x="9119246" y="3268476"/>
            <a:ext cx="1096281" cy="1070510"/>
          </a:xfrm>
          <a:custGeom>
            <a:avLst/>
            <a:gdLst>
              <a:gd name="connsiteX0" fmla="*/ 221927 w 1096281"/>
              <a:gd name="connsiteY0" fmla="*/ 315069 h 1070510"/>
              <a:gd name="connsiteX1" fmla="*/ 274947 w 1096281"/>
              <a:gd name="connsiteY1" fmla="*/ 291210 h 1070510"/>
              <a:gd name="connsiteX2" fmla="*/ 548141 w 1096281"/>
              <a:gd name="connsiteY2" fmla="*/ 394878 h 1070510"/>
              <a:gd name="connsiteX3" fmla="*/ 821329 w 1096281"/>
              <a:gd name="connsiteY3" fmla="*/ 291210 h 1070510"/>
              <a:gd name="connsiteX4" fmla="*/ 874350 w 1096281"/>
              <a:gd name="connsiteY4" fmla="*/ 315069 h 1070510"/>
              <a:gd name="connsiteX5" fmla="*/ 850495 w 1096281"/>
              <a:gd name="connsiteY5" fmla="*/ 368100 h 1070510"/>
              <a:gd name="connsiteX6" fmla="*/ 589251 w 1096281"/>
              <a:gd name="connsiteY6" fmla="*/ 467234 h 1070510"/>
              <a:gd name="connsiteX7" fmla="*/ 589251 w 1096281"/>
              <a:gd name="connsiteY7" fmla="*/ 768260 h 1070510"/>
              <a:gd name="connsiteX8" fmla="*/ 548141 w 1096281"/>
              <a:gd name="connsiteY8" fmla="*/ 809379 h 1070510"/>
              <a:gd name="connsiteX9" fmla="*/ 507030 w 1096281"/>
              <a:gd name="connsiteY9" fmla="*/ 768260 h 1070510"/>
              <a:gd name="connsiteX10" fmla="*/ 507030 w 1096281"/>
              <a:gd name="connsiteY10" fmla="*/ 467240 h 1070510"/>
              <a:gd name="connsiteX11" fmla="*/ 245782 w 1096281"/>
              <a:gd name="connsiteY11" fmla="*/ 368100 h 1070510"/>
              <a:gd name="connsiteX12" fmla="*/ 221927 w 1096281"/>
              <a:gd name="connsiteY12" fmla="*/ 315069 h 1070510"/>
              <a:gd name="connsiteX13" fmla="*/ 470913 w 1096281"/>
              <a:gd name="connsiteY13" fmla="*/ 15062 h 1070510"/>
              <a:gd name="connsiteX14" fmla="*/ 625368 w 1096281"/>
              <a:gd name="connsiteY14" fmla="*/ 15062 h 1070510"/>
              <a:gd name="connsiteX15" fmla="*/ 1036397 w 1096281"/>
              <a:gd name="connsiteY15" fmla="*/ 181730 h 1070510"/>
              <a:gd name="connsiteX16" fmla="*/ 1096282 w 1096281"/>
              <a:gd name="connsiteY16" fmla="*/ 270647 h 1070510"/>
              <a:gd name="connsiteX17" fmla="*/ 1096282 w 1096281"/>
              <a:gd name="connsiteY17" fmla="*/ 799862 h 1070510"/>
              <a:gd name="connsiteX18" fmla="*/ 1036397 w 1096281"/>
              <a:gd name="connsiteY18" fmla="*/ 888778 h 1070510"/>
              <a:gd name="connsiteX19" fmla="*/ 625368 w 1096281"/>
              <a:gd name="connsiteY19" fmla="*/ 1055448 h 1070510"/>
              <a:gd name="connsiteX20" fmla="*/ 470913 w 1096281"/>
              <a:gd name="connsiteY20" fmla="*/ 1055448 h 1070510"/>
              <a:gd name="connsiteX21" fmla="*/ 59885 w 1096281"/>
              <a:gd name="connsiteY21" fmla="*/ 888778 h 1070510"/>
              <a:gd name="connsiteX22" fmla="*/ 0 w 1096281"/>
              <a:gd name="connsiteY22" fmla="*/ 799862 h 1070510"/>
              <a:gd name="connsiteX23" fmla="*/ 0 w 1096281"/>
              <a:gd name="connsiteY23" fmla="*/ 270647 h 1070510"/>
              <a:gd name="connsiteX24" fmla="*/ 59885 w 1096281"/>
              <a:gd name="connsiteY24" fmla="*/ 181730 h 1070510"/>
              <a:gd name="connsiteX25" fmla="*/ 470913 w 1096281"/>
              <a:gd name="connsiteY25" fmla="*/ 15062 h 1070510"/>
              <a:gd name="connsiteX26" fmla="*/ 594475 w 1096281"/>
              <a:gd name="connsiteY26" fmla="*/ 91276 h 1070510"/>
              <a:gd name="connsiteX27" fmla="*/ 501807 w 1096281"/>
              <a:gd name="connsiteY27" fmla="*/ 91276 h 1070510"/>
              <a:gd name="connsiteX28" fmla="*/ 90776 w 1096281"/>
              <a:gd name="connsiteY28" fmla="*/ 257944 h 1070510"/>
              <a:gd name="connsiteX29" fmla="*/ 82221 w 1096281"/>
              <a:gd name="connsiteY29" fmla="*/ 270647 h 1070510"/>
              <a:gd name="connsiteX30" fmla="*/ 82221 w 1096281"/>
              <a:gd name="connsiteY30" fmla="*/ 799862 h 1070510"/>
              <a:gd name="connsiteX31" fmla="*/ 90776 w 1096281"/>
              <a:gd name="connsiteY31" fmla="*/ 812565 h 1070510"/>
              <a:gd name="connsiteX32" fmla="*/ 501807 w 1096281"/>
              <a:gd name="connsiteY32" fmla="*/ 979235 h 1070510"/>
              <a:gd name="connsiteX33" fmla="*/ 594475 w 1096281"/>
              <a:gd name="connsiteY33" fmla="*/ 979235 h 1070510"/>
              <a:gd name="connsiteX34" fmla="*/ 1005504 w 1096281"/>
              <a:gd name="connsiteY34" fmla="*/ 812565 h 1070510"/>
              <a:gd name="connsiteX35" fmla="*/ 1014061 w 1096281"/>
              <a:gd name="connsiteY35" fmla="*/ 799862 h 1070510"/>
              <a:gd name="connsiteX36" fmla="*/ 1014061 w 1096281"/>
              <a:gd name="connsiteY36" fmla="*/ 270647 h 1070510"/>
              <a:gd name="connsiteX37" fmla="*/ 1005504 w 1096281"/>
              <a:gd name="connsiteY37" fmla="*/ 257944 h 1070510"/>
              <a:gd name="connsiteX38" fmla="*/ 594475 w 1096281"/>
              <a:gd name="connsiteY38" fmla="*/ 91276 h 107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96281" h="1070510">
                <a:moveTo>
                  <a:pt x="221927" y="315069"/>
                </a:moveTo>
                <a:cubicBezTo>
                  <a:pt x="229981" y="293836"/>
                  <a:pt x="253719" y="283154"/>
                  <a:pt x="274947" y="291210"/>
                </a:cubicBezTo>
                <a:lnTo>
                  <a:pt x="548141" y="394878"/>
                </a:lnTo>
                <a:lnTo>
                  <a:pt x="821329" y="291210"/>
                </a:lnTo>
                <a:cubicBezTo>
                  <a:pt x="842558" y="283154"/>
                  <a:pt x="866298" y="293836"/>
                  <a:pt x="874350" y="315069"/>
                </a:cubicBezTo>
                <a:cubicBezTo>
                  <a:pt x="882403" y="336302"/>
                  <a:pt x="871725" y="360044"/>
                  <a:pt x="850495" y="368100"/>
                </a:cubicBezTo>
                <a:lnTo>
                  <a:pt x="589251" y="467234"/>
                </a:lnTo>
                <a:lnTo>
                  <a:pt x="589251" y="768260"/>
                </a:lnTo>
                <a:cubicBezTo>
                  <a:pt x="589251" y="790975"/>
                  <a:pt x="570845" y="809379"/>
                  <a:pt x="548141" y="809379"/>
                </a:cubicBezTo>
                <a:cubicBezTo>
                  <a:pt x="525437" y="809379"/>
                  <a:pt x="507030" y="790975"/>
                  <a:pt x="507030" y="768260"/>
                </a:cubicBezTo>
                <a:lnTo>
                  <a:pt x="507030" y="467240"/>
                </a:lnTo>
                <a:lnTo>
                  <a:pt x="245782" y="368100"/>
                </a:lnTo>
                <a:cubicBezTo>
                  <a:pt x="224554" y="360044"/>
                  <a:pt x="213874" y="336302"/>
                  <a:pt x="221927" y="315069"/>
                </a:cubicBezTo>
                <a:close/>
                <a:moveTo>
                  <a:pt x="470913" y="15062"/>
                </a:moveTo>
                <a:cubicBezTo>
                  <a:pt x="520443" y="-5021"/>
                  <a:pt x="575838" y="-5021"/>
                  <a:pt x="625368" y="15062"/>
                </a:cubicBezTo>
                <a:lnTo>
                  <a:pt x="1036397" y="181730"/>
                </a:lnTo>
                <a:cubicBezTo>
                  <a:pt x="1072597" y="196409"/>
                  <a:pt x="1096282" y="231577"/>
                  <a:pt x="1096282" y="270647"/>
                </a:cubicBezTo>
                <a:lnTo>
                  <a:pt x="1096282" y="799862"/>
                </a:lnTo>
                <a:cubicBezTo>
                  <a:pt x="1096282" y="838931"/>
                  <a:pt x="1072597" y="874101"/>
                  <a:pt x="1036397" y="888778"/>
                </a:cubicBezTo>
                <a:lnTo>
                  <a:pt x="625368" y="1055448"/>
                </a:lnTo>
                <a:cubicBezTo>
                  <a:pt x="575838" y="1075531"/>
                  <a:pt x="520443" y="1075531"/>
                  <a:pt x="470913" y="1055448"/>
                </a:cubicBezTo>
                <a:lnTo>
                  <a:pt x="59885" y="888778"/>
                </a:lnTo>
                <a:cubicBezTo>
                  <a:pt x="23686" y="874101"/>
                  <a:pt x="0" y="838931"/>
                  <a:pt x="0" y="799862"/>
                </a:cubicBezTo>
                <a:lnTo>
                  <a:pt x="0" y="270647"/>
                </a:lnTo>
                <a:cubicBezTo>
                  <a:pt x="0" y="231577"/>
                  <a:pt x="23686" y="196409"/>
                  <a:pt x="59885" y="181730"/>
                </a:cubicBezTo>
                <a:lnTo>
                  <a:pt x="470913" y="15062"/>
                </a:lnTo>
                <a:close/>
                <a:moveTo>
                  <a:pt x="594475" y="91276"/>
                </a:moveTo>
                <a:cubicBezTo>
                  <a:pt x="564760" y="79226"/>
                  <a:pt x="531521" y="79226"/>
                  <a:pt x="501807" y="91276"/>
                </a:cubicBezTo>
                <a:lnTo>
                  <a:pt x="90776" y="257944"/>
                </a:lnTo>
                <a:cubicBezTo>
                  <a:pt x="85605" y="260041"/>
                  <a:pt x="82221" y="265065"/>
                  <a:pt x="82221" y="270647"/>
                </a:cubicBezTo>
                <a:lnTo>
                  <a:pt x="82221" y="799862"/>
                </a:lnTo>
                <a:cubicBezTo>
                  <a:pt x="82221" y="805443"/>
                  <a:pt x="85605" y="810470"/>
                  <a:pt x="90776" y="812565"/>
                </a:cubicBezTo>
                <a:lnTo>
                  <a:pt x="501807" y="979235"/>
                </a:lnTo>
                <a:cubicBezTo>
                  <a:pt x="531521" y="991286"/>
                  <a:pt x="564760" y="991286"/>
                  <a:pt x="594475" y="979235"/>
                </a:cubicBezTo>
                <a:lnTo>
                  <a:pt x="1005504" y="812565"/>
                </a:lnTo>
                <a:cubicBezTo>
                  <a:pt x="1010678" y="810470"/>
                  <a:pt x="1014061" y="805443"/>
                  <a:pt x="1014061" y="799862"/>
                </a:cubicBezTo>
                <a:lnTo>
                  <a:pt x="1014061" y="270647"/>
                </a:lnTo>
                <a:cubicBezTo>
                  <a:pt x="1014061" y="265065"/>
                  <a:pt x="1010678" y="260041"/>
                  <a:pt x="1005504" y="257944"/>
                </a:cubicBezTo>
                <a:lnTo>
                  <a:pt x="594475" y="91276"/>
                </a:lnTo>
                <a:close/>
              </a:path>
            </a:pathLst>
          </a:custGeom>
          <a:gradFill>
            <a:gsLst>
              <a:gs pos="0">
                <a:srgbClr val="C5B4E3"/>
              </a:gs>
              <a:gs pos="100000">
                <a:srgbClr val="8661C5"/>
              </a:gs>
            </a:gsLst>
            <a:lin ang="2700000" scaled="1"/>
          </a:gradFill>
          <a:ln w="547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Deploy LLM App/UI"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9B246DF0-AB1D-E19E-547D-533A488D8637}"/>
              </a:ext>
            </a:extLst>
          </p:cNvPr>
          <p:cNvSpPr txBox="1"/>
          <p:nvPr/>
        </p:nvSpPr>
        <p:spPr>
          <a:xfrm rot="16200000">
            <a:off x="7852615" y="3189902"/>
            <a:ext cx="1718641" cy="1139331"/>
          </a:xfrm>
          <a:prstGeom prst="rect">
            <a:avLst/>
          </a:prstGeom>
          <a:noFill/>
        </p:spPr>
        <p:txBody>
          <a:bodyPr spcFirstLastPara="1" wrap="none" lIns="0" tIns="0" rIns="0" bIns="0" numCol="1" rtlCol="0">
            <a:prstTxWarp prst="textArchUp">
              <a:avLst>
                <a:gd name="adj" fmla="val 1338121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Semibold"/>
                <a:ea typeface="+mn-ea"/>
                <a:cs typeface="+mn-cs"/>
              </a:rPr>
              <a:t>Deploy LLM App/UI</a:t>
            </a:r>
          </a:p>
        </p:txBody>
      </p:sp>
      <p:sp>
        <p:nvSpPr>
          <p:cNvPr id="94" name="Quota and cost managemen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F23BEA9-E26B-C7B9-C87F-6AB23A84C499}"/>
              </a:ext>
            </a:extLst>
          </p:cNvPr>
          <p:cNvSpPr txBox="1"/>
          <p:nvPr/>
        </p:nvSpPr>
        <p:spPr>
          <a:xfrm rot="20693435">
            <a:off x="7997001" y="2020018"/>
            <a:ext cx="2866241" cy="1794748"/>
          </a:xfrm>
          <a:prstGeom prst="ellipse">
            <a:avLst/>
          </a:prstGeom>
          <a:noFill/>
        </p:spPr>
        <p:txBody>
          <a:bodyPr spcFirstLastPara="1" wrap="none" lIns="0" tIns="0" rIns="0" bIns="0" numCol="1" rtlCol="0">
            <a:prstTxWarp prst="textArchUp">
              <a:avLst>
                <a:gd name="adj" fmla="val 1226662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Quota and cost management</a:t>
            </a:r>
          </a:p>
        </p:txBody>
      </p:sp>
      <p:sp>
        <p:nvSpPr>
          <p:cNvPr id="25" name="1y"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EA4F8CA-525B-289E-AEB7-4814B74BB948}"/>
              </a:ext>
            </a:extLst>
          </p:cNvPr>
          <p:cNvSpPr/>
          <p:nvPr/>
        </p:nvSpPr>
        <p:spPr>
          <a:xfrm>
            <a:off x="2508606" y="3409508"/>
            <a:ext cx="711278" cy="694558"/>
          </a:xfrm>
          <a:custGeom>
            <a:avLst/>
            <a:gdLst>
              <a:gd name="connsiteX0" fmla="*/ 143989 w 711278"/>
              <a:gd name="connsiteY0" fmla="*/ 204420 h 694558"/>
              <a:gd name="connsiteX1" fmla="*/ 178389 w 711278"/>
              <a:gd name="connsiteY1" fmla="*/ 188940 h 694558"/>
              <a:gd name="connsiteX2" fmla="*/ 355639 w 711278"/>
              <a:gd name="connsiteY2" fmla="*/ 256201 h 694558"/>
              <a:gd name="connsiteX3" fmla="*/ 532886 w 711278"/>
              <a:gd name="connsiteY3" fmla="*/ 188940 h 694558"/>
              <a:gd name="connsiteX4" fmla="*/ 567287 w 711278"/>
              <a:gd name="connsiteY4" fmla="*/ 204420 h 694558"/>
              <a:gd name="connsiteX5" fmla="*/ 551810 w 711278"/>
              <a:gd name="connsiteY5" fmla="*/ 238827 h 694558"/>
              <a:gd name="connsiteX6" fmla="*/ 382312 w 711278"/>
              <a:gd name="connsiteY6" fmla="*/ 303146 h 694558"/>
              <a:gd name="connsiteX7" fmla="*/ 382312 w 711278"/>
              <a:gd name="connsiteY7" fmla="*/ 498455 h 694558"/>
              <a:gd name="connsiteX8" fmla="*/ 355639 w 711278"/>
              <a:gd name="connsiteY8" fmla="*/ 525134 h 694558"/>
              <a:gd name="connsiteX9" fmla="*/ 328966 w 711278"/>
              <a:gd name="connsiteY9" fmla="*/ 498455 h 694558"/>
              <a:gd name="connsiteX10" fmla="*/ 328966 w 711278"/>
              <a:gd name="connsiteY10" fmla="*/ 303150 h 694558"/>
              <a:gd name="connsiteX11" fmla="*/ 159466 w 711278"/>
              <a:gd name="connsiteY11" fmla="*/ 238827 h 694558"/>
              <a:gd name="connsiteX12" fmla="*/ 143989 w 711278"/>
              <a:gd name="connsiteY12" fmla="*/ 204420 h 694558"/>
              <a:gd name="connsiteX13" fmla="*/ 305533 w 711278"/>
              <a:gd name="connsiteY13" fmla="*/ 9773 h 694558"/>
              <a:gd name="connsiteX14" fmla="*/ 405745 w 711278"/>
              <a:gd name="connsiteY14" fmla="*/ 9773 h 694558"/>
              <a:gd name="connsiteX15" fmla="*/ 672425 w 711278"/>
              <a:gd name="connsiteY15" fmla="*/ 117909 h 694558"/>
              <a:gd name="connsiteX16" fmla="*/ 711278 w 711278"/>
              <a:gd name="connsiteY16" fmla="*/ 175598 h 694558"/>
              <a:gd name="connsiteX17" fmla="*/ 711278 w 711278"/>
              <a:gd name="connsiteY17" fmla="*/ 518959 h 694558"/>
              <a:gd name="connsiteX18" fmla="*/ 672425 w 711278"/>
              <a:gd name="connsiteY18" fmla="*/ 576649 h 694558"/>
              <a:gd name="connsiteX19" fmla="*/ 405745 w 711278"/>
              <a:gd name="connsiteY19" fmla="*/ 684786 h 694558"/>
              <a:gd name="connsiteX20" fmla="*/ 305533 w 711278"/>
              <a:gd name="connsiteY20" fmla="*/ 684786 h 694558"/>
              <a:gd name="connsiteX21" fmla="*/ 38854 w 711278"/>
              <a:gd name="connsiteY21" fmla="*/ 576649 h 694558"/>
              <a:gd name="connsiteX22" fmla="*/ 0 w 711278"/>
              <a:gd name="connsiteY22" fmla="*/ 518959 h 694558"/>
              <a:gd name="connsiteX23" fmla="*/ 0 w 711278"/>
              <a:gd name="connsiteY23" fmla="*/ 175598 h 694558"/>
              <a:gd name="connsiteX24" fmla="*/ 38854 w 711278"/>
              <a:gd name="connsiteY24" fmla="*/ 117909 h 694558"/>
              <a:gd name="connsiteX25" fmla="*/ 305533 w 711278"/>
              <a:gd name="connsiteY25" fmla="*/ 9773 h 694558"/>
              <a:gd name="connsiteX26" fmla="*/ 385701 w 711278"/>
              <a:gd name="connsiteY26" fmla="*/ 59221 h 694558"/>
              <a:gd name="connsiteX27" fmla="*/ 325577 w 711278"/>
              <a:gd name="connsiteY27" fmla="*/ 59221 h 694558"/>
              <a:gd name="connsiteX28" fmla="*/ 58896 w 711278"/>
              <a:gd name="connsiteY28" fmla="*/ 167357 h 694558"/>
              <a:gd name="connsiteX29" fmla="*/ 53346 w 711278"/>
              <a:gd name="connsiteY29" fmla="*/ 175598 h 694558"/>
              <a:gd name="connsiteX30" fmla="*/ 53346 w 711278"/>
              <a:gd name="connsiteY30" fmla="*/ 518959 h 694558"/>
              <a:gd name="connsiteX31" fmla="*/ 58896 w 711278"/>
              <a:gd name="connsiteY31" fmla="*/ 527201 h 694558"/>
              <a:gd name="connsiteX32" fmla="*/ 325577 w 711278"/>
              <a:gd name="connsiteY32" fmla="*/ 635338 h 694558"/>
              <a:gd name="connsiteX33" fmla="*/ 385701 w 711278"/>
              <a:gd name="connsiteY33" fmla="*/ 635338 h 694558"/>
              <a:gd name="connsiteX34" fmla="*/ 652381 w 711278"/>
              <a:gd name="connsiteY34" fmla="*/ 527201 h 694558"/>
              <a:gd name="connsiteX35" fmla="*/ 657932 w 711278"/>
              <a:gd name="connsiteY35" fmla="*/ 518959 h 694558"/>
              <a:gd name="connsiteX36" fmla="*/ 657932 w 711278"/>
              <a:gd name="connsiteY36" fmla="*/ 175598 h 694558"/>
              <a:gd name="connsiteX37" fmla="*/ 652381 w 711278"/>
              <a:gd name="connsiteY37" fmla="*/ 167357 h 694558"/>
              <a:gd name="connsiteX38" fmla="*/ 385701 w 711278"/>
              <a:gd name="connsiteY38" fmla="*/ 59221 h 6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11278" h="694558">
                <a:moveTo>
                  <a:pt x="143989" y="204420"/>
                </a:moveTo>
                <a:cubicBezTo>
                  <a:pt x="149214" y="190644"/>
                  <a:pt x="164615" y="183713"/>
                  <a:pt x="178389" y="188940"/>
                </a:cubicBezTo>
                <a:lnTo>
                  <a:pt x="355639" y="256201"/>
                </a:lnTo>
                <a:lnTo>
                  <a:pt x="532886" y="188940"/>
                </a:lnTo>
                <a:cubicBezTo>
                  <a:pt x="546660" y="183713"/>
                  <a:pt x="562063" y="190644"/>
                  <a:pt x="567287" y="204420"/>
                </a:cubicBezTo>
                <a:cubicBezTo>
                  <a:pt x="572512" y="218196"/>
                  <a:pt x="565584" y="233601"/>
                  <a:pt x="551810" y="238827"/>
                </a:cubicBezTo>
                <a:lnTo>
                  <a:pt x="382312" y="303146"/>
                </a:lnTo>
                <a:lnTo>
                  <a:pt x="382312" y="498455"/>
                </a:lnTo>
                <a:cubicBezTo>
                  <a:pt x="382312" y="513193"/>
                  <a:pt x="370370" y="525134"/>
                  <a:pt x="355639" y="525134"/>
                </a:cubicBezTo>
                <a:cubicBezTo>
                  <a:pt x="340909" y="525134"/>
                  <a:pt x="328966" y="513193"/>
                  <a:pt x="328966" y="498455"/>
                </a:cubicBezTo>
                <a:lnTo>
                  <a:pt x="328966" y="303150"/>
                </a:lnTo>
                <a:lnTo>
                  <a:pt x="159466" y="238827"/>
                </a:lnTo>
                <a:cubicBezTo>
                  <a:pt x="145693" y="233601"/>
                  <a:pt x="138763" y="218196"/>
                  <a:pt x="143989" y="204420"/>
                </a:cubicBezTo>
                <a:close/>
                <a:moveTo>
                  <a:pt x="305533" y="9773"/>
                </a:moveTo>
                <a:cubicBezTo>
                  <a:pt x="337669" y="-3258"/>
                  <a:pt x="373610" y="-3258"/>
                  <a:pt x="405745" y="9773"/>
                </a:cubicBezTo>
                <a:lnTo>
                  <a:pt x="672425" y="117909"/>
                </a:lnTo>
                <a:cubicBezTo>
                  <a:pt x="695911" y="127432"/>
                  <a:pt x="711278" y="150249"/>
                  <a:pt x="711278" y="175598"/>
                </a:cubicBezTo>
                <a:lnTo>
                  <a:pt x="711278" y="518959"/>
                </a:lnTo>
                <a:cubicBezTo>
                  <a:pt x="711278" y="544307"/>
                  <a:pt x="695911" y="567126"/>
                  <a:pt x="672425" y="576649"/>
                </a:cubicBezTo>
                <a:lnTo>
                  <a:pt x="405745" y="684786"/>
                </a:lnTo>
                <a:cubicBezTo>
                  <a:pt x="373610" y="697816"/>
                  <a:pt x="337669" y="697816"/>
                  <a:pt x="305533" y="684786"/>
                </a:cubicBezTo>
                <a:lnTo>
                  <a:pt x="38854" y="576649"/>
                </a:lnTo>
                <a:cubicBezTo>
                  <a:pt x="15368" y="567126"/>
                  <a:pt x="0" y="544307"/>
                  <a:pt x="0" y="518959"/>
                </a:cubicBezTo>
                <a:lnTo>
                  <a:pt x="0" y="175598"/>
                </a:lnTo>
                <a:cubicBezTo>
                  <a:pt x="0" y="150249"/>
                  <a:pt x="15368" y="127432"/>
                  <a:pt x="38854" y="117909"/>
                </a:cubicBezTo>
                <a:lnTo>
                  <a:pt x="305533" y="9773"/>
                </a:lnTo>
                <a:close/>
                <a:moveTo>
                  <a:pt x="385701" y="59221"/>
                </a:moveTo>
                <a:cubicBezTo>
                  <a:pt x="366422" y="51403"/>
                  <a:pt x="344856" y="51403"/>
                  <a:pt x="325577" y="59221"/>
                </a:cubicBezTo>
                <a:lnTo>
                  <a:pt x="58896" y="167357"/>
                </a:lnTo>
                <a:cubicBezTo>
                  <a:pt x="55541" y="168718"/>
                  <a:pt x="53346" y="171977"/>
                  <a:pt x="53346" y="175598"/>
                </a:cubicBezTo>
                <a:lnTo>
                  <a:pt x="53346" y="518959"/>
                </a:lnTo>
                <a:cubicBezTo>
                  <a:pt x="53346" y="522580"/>
                  <a:pt x="55541" y="525842"/>
                  <a:pt x="58896" y="527201"/>
                </a:cubicBezTo>
                <a:lnTo>
                  <a:pt x="325577" y="635338"/>
                </a:lnTo>
                <a:cubicBezTo>
                  <a:pt x="344856" y="643157"/>
                  <a:pt x="366422" y="643157"/>
                  <a:pt x="385701" y="635338"/>
                </a:cubicBezTo>
                <a:lnTo>
                  <a:pt x="652381" y="527201"/>
                </a:lnTo>
                <a:cubicBezTo>
                  <a:pt x="655738" y="525842"/>
                  <a:pt x="657932" y="522580"/>
                  <a:pt x="657932" y="518959"/>
                </a:cubicBezTo>
                <a:lnTo>
                  <a:pt x="657932" y="175598"/>
                </a:lnTo>
                <a:cubicBezTo>
                  <a:pt x="657932" y="171977"/>
                  <a:pt x="655738" y="168718"/>
                  <a:pt x="652381" y="167357"/>
                </a:cubicBezTo>
                <a:lnTo>
                  <a:pt x="385701" y="59221"/>
                </a:lnTo>
                <a:close/>
              </a:path>
            </a:pathLst>
          </a:custGeom>
          <a:gradFill>
            <a:gsLst>
              <a:gs pos="3358">
                <a:srgbClr val="8DC8E8"/>
              </a:gs>
              <a:gs pos="100000">
                <a:srgbClr val="0078D4"/>
              </a:gs>
            </a:gsLst>
            <a:lin ang="2700000" scaled="1"/>
          </a:gradFill>
          <a:ln w="353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VERT PROJEC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DB02C78-2F88-74D3-529F-9A6CF5CC6E0D}"/>
              </a:ext>
            </a:extLst>
          </p:cNvPr>
          <p:cNvSpPr txBox="1"/>
          <p:nvPr/>
        </p:nvSpPr>
        <p:spPr>
          <a:xfrm>
            <a:off x="3373408" y="5045878"/>
            <a:ext cx="1554321" cy="738205"/>
          </a:xfrm>
          <a:prstGeom prst="rect">
            <a:avLst/>
          </a:prstGeom>
          <a:noFill/>
        </p:spPr>
        <p:txBody>
          <a:bodyPr wrap="none" rtlCol="0">
            <a:prstTxWarp prst="textArchDown">
              <a:avLst>
                <a:gd name="adj" fmla="val 1375053"/>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REVERT PROJECT</a:t>
            </a:r>
          </a:p>
        </p:txBody>
      </p:sp>
      <p:sp>
        <p:nvSpPr>
          <p:cNvPr id="112"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812C088-43FD-292B-563C-228BAF800A35}"/>
              </a:ext>
            </a:extLst>
          </p:cNvPr>
          <p:cNvSpPr>
            <a:spLocks noChangeAspect="1"/>
          </p:cNvSpPr>
          <p:nvPr/>
        </p:nvSpPr>
        <p:spPr>
          <a:xfrm flipH="1">
            <a:off x="2446150" y="2018253"/>
            <a:ext cx="3441680" cy="3441679"/>
          </a:xfrm>
          <a:prstGeom prst="arc">
            <a:avLst>
              <a:gd name="adj1" fmla="val 3066467"/>
              <a:gd name="adj2" fmla="val 7557828"/>
            </a:avLst>
          </a:prstGeom>
          <a:ln w="25400">
            <a:solidFill>
              <a:srgbClr val="D59ED7"/>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0" i="0" u="none" strike="noStrike" kern="1200" cap="none" spc="0" normalizeH="0" baseline="0" noProof="0">
              <a:ln>
                <a:noFill/>
              </a:ln>
              <a:solidFill>
                <a:prstClr val="black"/>
              </a:solidFill>
              <a:effectLst/>
              <a:uLnTx/>
              <a:uFillTx/>
              <a:latin typeface="Segoe UI"/>
              <a:ea typeface="+mn-ea"/>
              <a:cs typeface="+mn-cs"/>
            </a:endParaRPr>
          </a:p>
        </p:txBody>
      </p:sp>
      <p:sp>
        <p:nvSpPr>
          <p:cNvPr id="105" name="Diamond 1042">
            <a:extLst>
              <a:ext uri="{FF2B5EF4-FFF2-40B4-BE49-F238E27FC236}">
                <a16:creationId xmlns:a16="http://schemas.microsoft.com/office/drawing/2014/main" id="{F1027A60-24DA-DEA5-D2F2-E216BE03E896}"/>
              </a:ext>
            </a:extLst>
          </p:cNvPr>
          <p:cNvSpPr/>
          <p:nvPr/>
        </p:nvSpPr>
        <p:spPr>
          <a:xfrm rot="8920766">
            <a:off x="2400364" y="2511555"/>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Tx/>
              <a:buNone/>
              <a:tabLst/>
              <a:defRPr/>
            </a:pPr>
            <a:endParaRPr kumimoji="0" lang="en-US" sz="533" b="0" i="0" u="none" strike="noStrike" kern="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79" name="Prompt Engineering Fine-tun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9344A193-9E56-A0BD-1C55-CA6878844B8C}"/>
              </a:ext>
            </a:extLst>
          </p:cNvPr>
          <p:cNvSpPr txBox="1"/>
          <p:nvPr/>
        </p:nvSpPr>
        <p:spPr>
          <a:xfrm rot="3165363">
            <a:off x="3946956" y="1786775"/>
            <a:ext cx="4009533" cy="4030133"/>
          </a:xfrm>
          <a:prstGeom prst="ellipse">
            <a:avLst/>
          </a:prstGeom>
          <a:noFill/>
        </p:spPr>
        <p:txBody>
          <a:bodyPr spcFirstLastPara="1" wrap="none" lIns="0" tIns="0" rIns="0" bIns="0" numCol="1" rtlCol="0">
            <a:prstTxWarp prst="textArchUp">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Prompt Engineering or Fine-tuning</a:t>
            </a:r>
          </a:p>
        </p:txBody>
      </p:sp>
      <p:sp>
        <p:nvSpPr>
          <p:cNvPr id="85" name="Retrieval Augmented Generation"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E905396C-FC89-38A5-AD58-10EF76AAC35D}"/>
              </a:ext>
            </a:extLst>
          </p:cNvPr>
          <p:cNvSpPr txBox="1"/>
          <p:nvPr/>
        </p:nvSpPr>
        <p:spPr>
          <a:xfrm rot="18283549">
            <a:off x="3982571" y="1948865"/>
            <a:ext cx="3856145" cy="3551602"/>
          </a:xfrm>
          <a:prstGeom prst="ellipse">
            <a:avLst/>
          </a:prstGeom>
          <a:noFill/>
        </p:spPr>
        <p:txBody>
          <a:bodyPr spcFirstLastPara="1" wrap="none" lIns="0" tIns="0" rIns="0" bIns="0" numCol="1" rtlCol="0">
            <a:prstTxWarp prst="textArchUp">
              <a:avLst>
                <a:gd name="adj" fmla="val 1177828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Retrieval Augmented Generation</a:t>
            </a:r>
          </a:p>
        </p:txBody>
      </p:sp>
      <p:sp>
        <p:nvSpPr>
          <p:cNvPr id="92" name="Evaluation"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2130AA0D-6BAB-1795-2D50-CD3D3319CC8F}"/>
              </a:ext>
            </a:extLst>
          </p:cNvPr>
          <p:cNvSpPr txBox="1"/>
          <p:nvPr/>
        </p:nvSpPr>
        <p:spPr>
          <a:xfrm rot="19105265">
            <a:off x="5423079" y="3747589"/>
            <a:ext cx="2132936" cy="1505454"/>
          </a:xfrm>
          <a:prstGeom prst="ellipse">
            <a:avLst/>
          </a:prstGeom>
          <a:noFill/>
        </p:spPr>
        <p:txBody>
          <a:bodyPr spcFirstLastPara="1" wrap="none" lIns="0" tIns="0" rIns="0" bIns="0" numCol="1" rtlCol="0">
            <a:prstTxWarp prst="textArchDown">
              <a:avLst>
                <a:gd name="adj" fmla="val 354025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Evaluation</a:t>
            </a:r>
          </a:p>
        </p:txBody>
      </p:sp>
      <p:sp>
        <p:nvSpPr>
          <p:cNvPr id="97" name="Exception Handl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C96A10C-79A4-693F-3693-AE5B209860EF}"/>
              </a:ext>
            </a:extLst>
          </p:cNvPr>
          <p:cNvSpPr txBox="1"/>
          <p:nvPr/>
        </p:nvSpPr>
        <p:spPr>
          <a:xfrm rot="2493209">
            <a:off x="4539360" y="3500040"/>
            <a:ext cx="2001981" cy="1505454"/>
          </a:xfrm>
          <a:prstGeom prst="rect">
            <a:avLst/>
          </a:prstGeom>
          <a:noFill/>
        </p:spPr>
        <p:txBody>
          <a:bodyPr spcFirstLastPara="1" wrap="none" lIns="0" tIns="0" rIns="0" bIns="0" numCol="1" rtlCol="0">
            <a:prstTxWarp prst="textArchDown">
              <a:avLst>
                <a:gd name="adj" fmla="val 56610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Exception Handling</a:t>
            </a:r>
          </a:p>
        </p:txBody>
      </p:sp>
      <p:sp>
        <p:nvSpPr>
          <p:cNvPr id="96" name="Content Filter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8F08613-70B5-C452-3ABE-2C33642569A6}"/>
              </a:ext>
            </a:extLst>
          </p:cNvPr>
          <p:cNvSpPr txBox="1"/>
          <p:nvPr/>
        </p:nvSpPr>
        <p:spPr>
          <a:xfrm rot="1034379">
            <a:off x="8607801" y="4532898"/>
            <a:ext cx="1433724" cy="730998"/>
          </a:xfrm>
          <a:prstGeom prst="rect">
            <a:avLst/>
          </a:prstGeom>
          <a:noFill/>
        </p:spPr>
        <p:txBody>
          <a:bodyPr spcFirstLastPara="1" wrap="none" lIns="0" tIns="0" rIns="0" bIns="0" numCol="1" rtlCol="0">
            <a:prstTxWarp prst="textArchDown">
              <a:avLst>
                <a:gd name="adj" fmla="val 75700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Content Filtering</a:t>
            </a:r>
          </a:p>
        </p:txBody>
      </p:sp>
      <p:sp>
        <p:nvSpPr>
          <p:cNvPr id="95" name="Monitor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8CCDCEC-5680-940F-C34A-11B5DF6348AB}"/>
              </a:ext>
            </a:extLst>
          </p:cNvPr>
          <p:cNvSpPr txBox="1"/>
          <p:nvPr/>
        </p:nvSpPr>
        <p:spPr>
          <a:xfrm rot="3640882">
            <a:off x="9823839" y="2878456"/>
            <a:ext cx="1634732" cy="926743"/>
          </a:xfrm>
          <a:prstGeom prst="rect">
            <a:avLst/>
          </a:prstGeom>
          <a:noFill/>
        </p:spPr>
        <p:txBody>
          <a:bodyPr spcFirstLastPara="1" wrap="none" lIns="0" tIns="0" rIns="0" bIns="0" numCol="1" rtlCol="0">
            <a:prstTxWarp prst="textArchUp">
              <a:avLst>
                <a:gd name="adj" fmla="val 1373627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UI Semibold"/>
                <a:ea typeface="+mn-ea"/>
                <a:cs typeface="+mn-cs"/>
              </a:rPr>
              <a:t>Monitoring</a:t>
            </a:r>
          </a:p>
        </p:txBody>
      </p:sp>
      <p:sp>
        <p:nvSpPr>
          <p:cNvPr id="107" name="Diamond 1042">
            <a:extLst>
              <a:ext uri="{FF2B5EF4-FFF2-40B4-BE49-F238E27FC236}">
                <a16:creationId xmlns:a16="http://schemas.microsoft.com/office/drawing/2014/main" id="{7E57570A-B6D8-9FBB-5D71-9DB13088EBCA}"/>
              </a:ext>
            </a:extLst>
          </p:cNvPr>
          <p:cNvSpPr/>
          <p:nvPr/>
        </p:nvSpPr>
        <p:spPr>
          <a:xfrm rot="17931842">
            <a:off x="7082444" y="4132233"/>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03" name="Diamond 1042">
            <a:extLst>
              <a:ext uri="{FF2B5EF4-FFF2-40B4-BE49-F238E27FC236}">
                <a16:creationId xmlns:a16="http://schemas.microsoft.com/office/drawing/2014/main" id="{E8FE3BB0-4390-6467-473F-1157BA370DFB}"/>
              </a:ext>
            </a:extLst>
          </p:cNvPr>
          <p:cNvSpPr/>
          <p:nvPr/>
        </p:nvSpPr>
        <p:spPr>
          <a:xfrm rot="12936910">
            <a:off x="10384359" y="2310080"/>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9" name="Oval 48">
            <a:extLst>
              <a:ext uri="{FF2B5EF4-FFF2-40B4-BE49-F238E27FC236}">
                <a16:creationId xmlns:a16="http://schemas.microsoft.com/office/drawing/2014/main" id="{833674A8-DD82-0628-A36F-CB26ED576244}"/>
              </a:ext>
            </a:extLst>
          </p:cNvPr>
          <p:cNvSpPr/>
          <p:nvPr/>
        </p:nvSpPr>
        <p:spPr bwMode="auto">
          <a:xfrm>
            <a:off x="8501351" y="2577197"/>
            <a:ext cx="2384400" cy="2384400"/>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6" name="TextBox 15"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1F52CBB-E068-CC3B-A983-391C6E191604}"/>
              </a:ext>
            </a:extLst>
          </p:cNvPr>
          <p:cNvSpPr txBox="1"/>
          <p:nvPr/>
        </p:nvSpPr>
        <p:spPr>
          <a:xfrm>
            <a:off x="7877919" y="3579682"/>
            <a:ext cx="3607509" cy="366658"/>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C5B4E3"/>
                </a:solidFill>
                <a:effectLst/>
                <a:uLnTx/>
                <a:uFillTx/>
                <a:latin typeface="Segoe UI Semibold"/>
                <a:ea typeface="+mn-ea"/>
                <a:cs typeface="+mn-cs"/>
              </a:rPr>
              <a:t>Operationalizing</a:t>
            </a:r>
            <a:endParaRPr kumimoji="0" lang="en-GB" sz="2800" b="0" i="0" u="none" strike="noStrike" kern="1200" cap="none" spc="0" normalizeH="0" baseline="0" noProof="0">
              <a:ln>
                <a:noFill/>
              </a:ln>
              <a:solidFill>
                <a:srgbClr val="C5B4E3"/>
              </a:solidFill>
              <a:effectLst/>
              <a:uLnTx/>
              <a:uFillTx/>
              <a:latin typeface="Segoe UI Semibold"/>
              <a:ea typeface="+mn-ea"/>
              <a:cs typeface="+mn-cs"/>
            </a:endParaRPr>
          </a:p>
        </p:txBody>
      </p:sp>
      <p:sp>
        <p:nvSpPr>
          <p:cNvPr id="50" name="Oval 49">
            <a:extLst>
              <a:ext uri="{FF2B5EF4-FFF2-40B4-BE49-F238E27FC236}">
                <a16:creationId xmlns:a16="http://schemas.microsoft.com/office/drawing/2014/main" id="{E1193698-562D-91AF-D7B5-6028632062C2}"/>
              </a:ext>
            </a:extLst>
          </p:cNvPr>
          <p:cNvSpPr/>
          <p:nvPr/>
        </p:nvSpPr>
        <p:spPr bwMode="auto">
          <a:xfrm>
            <a:off x="5165083" y="2948049"/>
            <a:ext cx="1700824" cy="1700824"/>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 name="TextBox 3"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721A1C02-BA74-58FA-8AEB-739A14EBBE00}"/>
              </a:ext>
            </a:extLst>
          </p:cNvPr>
          <p:cNvSpPr txBox="1"/>
          <p:nvPr/>
        </p:nvSpPr>
        <p:spPr>
          <a:xfrm>
            <a:off x="5097806" y="3425794"/>
            <a:ext cx="1876126" cy="674435"/>
          </a:xfrm>
          <a:prstGeom prst="rect">
            <a:avLst/>
          </a:prstGeom>
          <a:noFill/>
        </p:spPr>
        <p:txBody>
          <a:bodyPr wrap="square" lIns="58312" tIns="29156" rIns="58312" bIns="29156" rtlCol="0" anchor="t">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D59ED7"/>
                </a:solidFill>
                <a:effectLst/>
                <a:uLnTx/>
                <a:uFillTx/>
                <a:latin typeface="Segoe UI Semibold"/>
                <a:ea typeface="+mn-ea"/>
                <a:cs typeface="+mn-cs"/>
              </a:rPr>
              <a:t>Building/</a:t>
            </a:r>
            <a:br>
              <a:rPr kumimoji="0" lang="en-GB" sz="2000" b="0" i="0" u="none" strike="noStrike" kern="1200" cap="none" spc="0" normalizeH="0" baseline="0" noProof="0">
                <a:ln>
                  <a:noFill/>
                </a:ln>
                <a:solidFill>
                  <a:srgbClr val="D59ED7"/>
                </a:solidFill>
                <a:effectLst/>
                <a:uLnTx/>
                <a:uFillTx/>
                <a:latin typeface="Segoe UI Semibold"/>
                <a:ea typeface="+mn-ea"/>
                <a:cs typeface="+mn-cs"/>
              </a:rPr>
            </a:br>
            <a:r>
              <a:rPr kumimoji="0" lang="en-GB" sz="2000" b="0" i="0" u="none" strike="noStrike" kern="1200" cap="none" spc="0" normalizeH="0" baseline="0" noProof="0">
                <a:ln>
                  <a:noFill/>
                </a:ln>
                <a:solidFill>
                  <a:srgbClr val="D59ED7"/>
                </a:solidFill>
                <a:effectLst/>
                <a:uLnTx/>
                <a:uFillTx/>
                <a:latin typeface="Segoe UI Semibold"/>
                <a:ea typeface="+mn-ea"/>
                <a:cs typeface="+mn-cs"/>
              </a:rPr>
              <a:t>augmenting</a:t>
            </a:r>
            <a:endParaRPr kumimoji="0" lang="en-GB" sz="2800" b="0" i="0" u="none" strike="noStrike" kern="1200" cap="none" spc="0" normalizeH="0" baseline="0" noProof="0">
              <a:ln>
                <a:noFill/>
              </a:ln>
              <a:solidFill>
                <a:srgbClr val="D59ED7"/>
              </a:solidFill>
              <a:effectLst/>
              <a:uLnTx/>
              <a:uFillTx/>
              <a:latin typeface="Segoe UI Semibold"/>
              <a:ea typeface="+mn-ea"/>
              <a:cs typeface="+mn-cs"/>
            </a:endParaRPr>
          </a:p>
        </p:txBody>
      </p:sp>
      <p:sp>
        <p:nvSpPr>
          <p:cNvPr id="52" name="Oval 51">
            <a:extLst>
              <a:ext uri="{FF2B5EF4-FFF2-40B4-BE49-F238E27FC236}">
                <a16:creationId xmlns:a16="http://schemas.microsoft.com/office/drawing/2014/main" id="{15E8C5CA-A554-F4B6-D7BF-2AB83B7B2903}"/>
              </a:ext>
            </a:extLst>
          </p:cNvPr>
          <p:cNvSpPr/>
          <p:nvPr/>
        </p:nvSpPr>
        <p:spPr bwMode="auto">
          <a:xfrm>
            <a:off x="2177684" y="3121273"/>
            <a:ext cx="1409136" cy="1409136"/>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TextBox 2"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367CFD2-4CBB-FCE8-2975-16B12C50195E}"/>
              </a:ext>
            </a:extLst>
          </p:cNvPr>
          <p:cNvSpPr txBox="1"/>
          <p:nvPr/>
        </p:nvSpPr>
        <p:spPr>
          <a:xfrm>
            <a:off x="2110134" y="3425794"/>
            <a:ext cx="1503742" cy="674435"/>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8DC8E8"/>
                </a:solidFill>
                <a:effectLst/>
                <a:uLnTx/>
                <a:uFillTx/>
                <a:latin typeface="Segoe UI Semibold"/>
                <a:ea typeface="+mn-ea"/>
                <a:cs typeface="+mn-cs"/>
              </a:rPr>
              <a:t>Ideating/</a:t>
            </a:r>
            <a:br>
              <a:rPr kumimoji="0" lang="en-GB" sz="2000" b="0" i="0" u="none" strike="noStrike" kern="1200" cap="none" spc="0" normalizeH="0" baseline="0" noProof="0">
                <a:ln>
                  <a:noFill/>
                </a:ln>
                <a:solidFill>
                  <a:srgbClr val="8DC8E8"/>
                </a:solidFill>
                <a:effectLst/>
                <a:uLnTx/>
                <a:uFillTx/>
                <a:latin typeface="Segoe UI Semibold"/>
                <a:ea typeface="+mn-ea"/>
                <a:cs typeface="+mn-cs"/>
              </a:rPr>
            </a:br>
            <a:r>
              <a:rPr kumimoji="0" lang="en-GB" sz="2000" b="0" i="0" u="none" strike="noStrike" kern="1200" cap="none" spc="0" normalizeH="0" baseline="0" noProof="0">
                <a:ln>
                  <a:noFill/>
                </a:ln>
                <a:solidFill>
                  <a:srgbClr val="8DC8E8"/>
                </a:solidFill>
                <a:effectLst/>
                <a:uLnTx/>
                <a:uFillTx/>
                <a:latin typeface="Segoe UI Semibold"/>
                <a:ea typeface="+mn-ea"/>
                <a:cs typeface="+mn-cs"/>
              </a:rPr>
              <a:t>exploring</a:t>
            </a:r>
            <a:endParaRPr kumimoji="0" lang="en-GB" sz="2800" b="0" i="0" u="none" strike="noStrike" kern="1200" cap="none" spc="0" normalizeH="0" baseline="0" noProof="0">
              <a:ln>
                <a:noFill/>
              </a:ln>
              <a:solidFill>
                <a:srgbClr val="8DC8E8"/>
              </a:solidFill>
              <a:effectLst/>
              <a:uLnTx/>
              <a:uFillTx/>
              <a:latin typeface="Segoe UI Semibold"/>
              <a:ea typeface="+mn-ea"/>
              <a:cs typeface="+mn-cs"/>
            </a:endParaRPr>
          </a:p>
        </p:txBody>
      </p:sp>
    </p:spTree>
    <p:extLst>
      <p:ext uri="{BB962C8B-B14F-4D97-AF65-F5344CB8AC3E}">
        <p14:creationId xmlns:p14="http://schemas.microsoft.com/office/powerpoint/2010/main" val="14480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Circle: Hollow 1034">
            <a:extLst>
              <a:ext uri="{FF2B5EF4-FFF2-40B4-BE49-F238E27FC236}">
                <a16:creationId xmlns:a16="http://schemas.microsoft.com/office/drawing/2014/main" id="{07586326-BFB7-5F31-591E-20922C7A2192}"/>
              </a:ext>
              <a:ext uri="{C183D7F6-B498-43B3-948B-1728B52AA6E4}">
                <adec:decorative xmlns:adec="http://schemas.microsoft.com/office/drawing/2017/decorative" val="1"/>
              </a:ext>
            </a:extLst>
          </p:cNvPr>
          <p:cNvSpPr/>
          <p:nvPr/>
        </p:nvSpPr>
        <p:spPr bwMode="auto">
          <a:xfrm>
            <a:off x="8999706" y="577081"/>
            <a:ext cx="2446846" cy="2446846"/>
          </a:xfrm>
          <a:prstGeom prst="donut">
            <a:avLst>
              <a:gd name="adj" fmla="val 9798"/>
            </a:avLst>
          </a:prstGeom>
          <a:gradFill>
            <a:gsLst>
              <a:gs pos="0">
                <a:srgbClr val="C5B4E3"/>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53" name="Circle: Hollow 1052">
            <a:extLst>
              <a:ext uri="{FF2B5EF4-FFF2-40B4-BE49-F238E27FC236}">
                <a16:creationId xmlns:a16="http://schemas.microsoft.com/office/drawing/2014/main" id="{E3D0A55C-17C5-9863-F01B-2B044E4FA1BD}"/>
              </a:ext>
              <a:ext uri="{C183D7F6-B498-43B3-948B-1728B52AA6E4}">
                <adec:decorative xmlns:adec="http://schemas.microsoft.com/office/drawing/2017/decorative" val="1"/>
              </a:ext>
            </a:extLst>
          </p:cNvPr>
          <p:cNvSpPr/>
          <p:nvPr/>
        </p:nvSpPr>
        <p:spPr bwMode="auto">
          <a:xfrm>
            <a:off x="5047814" y="752318"/>
            <a:ext cx="2096372" cy="2096372"/>
          </a:xfrm>
          <a:prstGeom prst="donut">
            <a:avLst>
              <a:gd name="adj" fmla="val 9798"/>
            </a:avLst>
          </a:prstGeom>
          <a:gradFill>
            <a:gsLst>
              <a:gs pos="3358">
                <a:srgbClr val="D59ED7"/>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65" name="Circle: Hollow 1064">
            <a:extLst>
              <a:ext uri="{FF2B5EF4-FFF2-40B4-BE49-F238E27FC236}">
                <a16:creationId xmlns:a16="http://schemas.microsoft.com/office/drawing/2014/main" id="{F43B5C87-DE43-364D-385F-B052B97113DD}"/>
              </a:ext>
              <a:ext uri="{C183D7F6-B498-43B3-948B-1728B52AA6E4}">
                <adec:decorative xmlns:adec="http://schemas.microsoft.com/office/drawing/2017/decorative" val="1"/>
              </a:ext>
            </a:extLst>
          </p:cNvPr>
          <p:cNvSpPr/>
          <p:nvPr/>
        </p:nvSpPr>
        <p:spPr bwMode="auto">
          <a:xfrm>
            <a:off x="1059105" y="890025"/>
            <a:ext cx="1820958" cy="1820958"/>
          </a:xfrm>
          <a:prstGeom prst="donut">
            <a:avLst>
              <a:gd name="adj" fmla="val 9798"/>
            </a:avLst>
          </a:prstGeom>
          <a:gradFill flip="none" rotWithShape="1">
            <a:gsLst>
              <a:gs pos="3358">
                <a:srgbClr val="8DC8E8"/>
              </a:gs>
              <a:gs pos="100000">
                <a:srgbClr val="0078D4"/>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AB221B9-6213-31A9-743E-6378C997B2D2}"/>
              </a:ext>
              <a:ext uri="{C183D7F6-B498-43B3-948B-1728B52AA6E4}">
                <adec:decorative xmlns:adec="http://schemas.microsoft.com/office/drawing/2017/decorative" val="1"/>
              </a:ext>
            </a:extLst>
          </p:cNvPr>
          <p:cNvGrpSpPr/>
          <p:nvPr/>
        </p:nvGrpSpPr>
        <p:grpSpPr>
          <a:xfrm>
            <a:off x="745448" y="1498143"/>
            <a:ext cx="2449608" cy="4583765"/>
            <a:chOff x="588263" y="1544661"/>
            <a:chExt cx="3835456" cy="4583765"/>
          </a:xfrm>
          <a:solidFill>
            <a:srgbClr val="88CBFF"/>
          </a:solidFill>
        </p:grpSpPr>
        <p:sp>
          <p:nvSpPr>
            <p:cNvPr id="5" name="Rectangle: Rounded Corners 4" descr="Dark: small container">
              <a:extLst>
                <a:ext uri="{FF2B5EF4-FFF2-40B4-BE49-F238E27FC236}">
                  <a16:creationId xmlns:a16="http://schemas.microsoft.com/office/drawing/2014/main" id="{A70A64EE-C2A0-B658-5D1C-784719A50E5C}"/>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Top Corners Rounded 14" descr="Dark - small container front layer">
              <a:extLst>
                <a:ext uri="{FF2B5EF4-FFF2-40B4-BE49-F238E27FC236}">
                  <a16:creationId xmlns:a16="http://schemas.microsoft.com/office/drawing/2014/main" id="{ABF019C8-5DAE-EE8A-6122-9D7E0EAE4199}"/>
                </a:ext>
              </a:extLst>
            </p:cNvPr>
            <p:cNvSpPr/>
            <p:nvPr/>
          </p:nvSpPr>
          <p:spPr bwMode="auto">
            <a:xfrm>
              <a:off x="588263" y="1924965"/>
              <a:ext cx="3835456"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11" name="Rectangle: Rounded Corners 10">
            <a:extLst>
              <a:ext uri="{FF2B5EF4-FFF2-40B4-BE49-F238E27FC236}">
                <a16:creationId xmlns:a16="http://schemas.microsoft.com/office/drawing/2014/main" id="{F00C2716-3FDB-1830-DCE2-DC4EA557DDCC}"/>
              </a:ext>
              <a:ext uri="{C183D7F6-B498-43B3-948B-1728B52AA6E4}">
                <adec:decorative xmlns:adec="http://schemas.microsoft.com/office/drawing/2017/decorative" val="1"/>
              </a:ext>
            </a:extLst>
          </p:cNvPr>
          <p:cNvSpPr/>
          <p:nvPr/>
        </p:nvSpPr>
        <p:spPr bwMode="auto">
          <a:xfrm>
            <a:off x="909548" y="2030436"/>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FB6B4B30-05DD-F444-AA63-FE8DB547F67A}"/>
              </a:ext>
            </a:extLst>
          </p:cNvPr>
          <p:cNvSpPr txBox="1"/>
          <p:nvPr/>
        </p:nvSpPr>
        <p:spPr>
          <a:xfrm>
            <a:off x="909548" y="208871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Identify business</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use case</a:t>
            </a:r>
          </a:p>
        </p:txBody>
      </p:sp>
      <p:grpSp>
        <p:nvGrpSpPr>
          <p:cNvPr id="22" name="Group 21">
            <a:extLst>
              <a:ext uri="{FF2B5EF4-FFF2-40B4-BE49-F238E27FC236}">
                <a16:creationId xmlns:a16="http://schemas.microsoft.com/office/drawing/2014/main" id="{DC3E440A-DE68-8489-84B8-41A942F19F8A}"/>
              </a:ext>
              <a:ext uri="{C183D7F6-B498-43B3-948B-1728B52AA6E4}">
                <adec:decorative xmlns:adec="http://schemas.microsoft.com/office/drawing/2017/decorative" val="1"/>
              </a:ext>
            </a:extLst>
          </p:cNvPr>
          <p:cNvGrpSpPr/>
          <p:nvPr/>
        </p:nvGrpSpPr>
        <p:grpSpPr>
          <a:xfrm>
            <a:off x="3694353" y="1521917"/>
            <a:ext cx="4891913" cy="4583765"/>
            <a:chOff x="588263" y="1544661"/>
            <a:chExt cx="3835456" cy="4583765"/>
          </a:xfrm>
          <a:solidFill>
            <a:schemeClr val="accent5">
              <a:lumMod val="60000"/>
              <a:lumOff val="40000"/>
            </a:schemeClr>
          </a:solidFill>
        </p:grpSpPr>
        <p:sp>
          <p:nvSpPr>
            <p:cNvPr id="23" name="Rectangle: Rounded Corners 22" descr="Dark: small container">
              <a:extLst>
                <a:ext uri="{FF2B5EF4-FFF2-40B4-BE49-F238E27FC236}">
                  <a16:creationId xmlns:a16="http://schemas.microsoft.com/office/drawing/2014/main" id="{CFEC0F82-642D-15CB-8BC7-12A011782AC9}"/>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 name="Rounded Rectangle 4" descr="Dark Pattern: Sprinkles">
              <a:extLst>
                <a:ext uri="{FF2B5EF4-FFF2-40B4-BE49-F238E27FC236}">
                  <a16:creationId xmlns:a16="http://schemas.microsoft.com/office/drawing/2014/main" id="{4AF061F1-1346-AEC8-C4C8-BC981E45DCCB}"/>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Top Corners Rounded 14" descr="Dark - small container front layer">
              <a:extLst>
                <a:ext uri="{FF2B5EF4-FFF2-40B4-BE49-F238E27FC236}">
                  <a16:creationId xmlns:a16="http://schemas.microsoft.com/office/drawing/2014/main" id="{6B5B0CC2-698E-18C7-9755-634FF303D4F7}"/>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29" name="Straight Arrow Connector 28">
            <a:extLst>
              <a:ext uri="{FF2B5EF4-FFF2-40B4-BE49-F238E27FC236}">
                <a16:creationId xmlns:a16="http://schemas.microsoft.com/office/drawing/2014/main" id="{B06FF6CD-BA09-8026-51CD-22FE9ABED1AE}"/>
              </a:ext>
              <a:ext uri="{C183D7F6-B498-43B3-948B-1728B52AA6E4}">
                <adec:decorative xmlns:adec="http://schemas.microsoft.com/office/drawing/2017/decorative" val="1"/>
              </a:ext>
            </a:extLst>
          </p:cNvPr>
          <p:cNvCxnSpPr>
            <a:cxnSpLocks/>
          </p:cNvCxnSpPr>
          <p:nvPr/>
        </p:nvCxnSpPr>
        <p:spPr>
          <a:xfrm>
            <a:off x="4868851" y="2575834"/>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79AEB56-D950-4F38-4C28-D7BB5BFE20EA}"/>
              </a:ext>
              <a:ext uri="{C183D7F6-B498-43B3-948B-1728B52AA6E4}">
                <adec:decorative xmlns:adec="http://schemas.microsoft.com/office/drawing/2017/decorative" val="1"/>
              </a:ext>
            </a:extLst>
          </p:cNvPr>
          <p:cNvCxnSpPr>
            <a:cxnSpLocks/>
          </p:cNvCxnSpPr>
          <p:nvPr/>
        </p:nvCxnSpPr>
        <p:spPr>
          <a:xfrm>
            <a:off x="4868851" y="3517147"/>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F0CA65-8AC7-B64A-17CA-C36A2E81942F}"/>
              </a:ext>
              <a:ext uri="{C183D7F6-B498-43B3-948B-1728B52AA6E4}">
                <adec:decorative xmlns:adec="http://schemas.microsoft.com/office/drawing/2017/decorative" val="1"/>
              </a:ext>
            </a:extLst>
          </p:cNvPr>
          <p:cNvCxnSpPr>
            <a:cxnSpLocks/>
          </p:cNvCxnSpPr>
          <p:nvPr/>
        </p:nvCxnSpPr>
        <p:spPr>
          <a:xfrm>
            <a:off x="4547348" y="4475799"/>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C06B0B32-80BF-5162-0399-27BE48F3356C}"/>
              </a:ext>
              <a:ext uri="{C183D7F6-B498-43B3-948B-1728B52AA6E4}">
                <adec:decorative xmlns:adec="http://schemas.microsoft.com/office/drawing/2017/decorative" val="1"/>
              </a:ext>
            </a:extLst>
          </p:cNvPr>
          <p:cNvSpPr/>
          <p:nvPr/>
        </p:nvSpPr>
        <p:spPr bwMode="auto">
          <a:xfrm>
            <a:off x="3800295" y="2030436"/>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B4EE9E6B-428A-3322-4BA5-174223B5C47D}"/>
              </a:ext>
            </a:extLst>
          </p:cNvPr>
          <p:cNvSpPr txBox="1"/>
          <p:nvPr/>
        </p:nvSpPr>
        <p:spPr>
          <a:xfrm>
            <a:off x="3805463" y="208871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sample data</a:t>
            </a:r>
          </a:p>
        </p:txBody>
      </p:sp>
      <p:sp>
        <p:nvSpPr>
          <p:cNvPr id="36" name="Rectangle: Rounded Corners 35">
            <a:extLst>
              <a:ext uri="{FF2B5EF4-FFF2-40B4-BE49-F238E27FC236}">
                <a16:creationId xmlns:a16="http://schemas.microsoft.com/office/drawing/2014/main" id="{A97E24AE-3295-6B25-20A3-1AA3C3829C58}"/>
              </a:ext>
              <a:ext uri="{C183D7F6-B498-43B3-948B-1728B52AA6E4}">
                <adec:decorative xmlns:adec="http://schemas.microsoft.com/office/drawing/2017/decorative" val="1"/>
              </a:ext>
            </a:extLst>
          </p:cNvPr>
          <p:cNvSpPr/>
          <p:nvPr/>
        </p:nvSpPr>
        <p:spPr bwMode="auto">
          <a:xfrm>
            <a:off x="3808147" y="3003723"/>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41" name="Freeform: Shape 1040">
            <a:extLst>
              <a:ext uri="{FF2B5EF4-FFF2-40B4-BE49-F238E27FC236}">
                <a16:creationId xmlns:a16="http://schemas.microsoft.com/office/drawing/2014/main" id="{84602C08-0AEF-20B6-CDF2-77F550626C7F}"/>
              </a:ext>
              <a:ext uri="{C183D7F6-B498-43B3-948B-1728B52AA6E4}">
                <adec:decorative xmlns:adec="http://schemas.microsoft.com/office/drawing/2017/decorative" val="1"/>
              </a:ext>
            </a:extLst>
          </p:cNvPr>
          <p:cNvSpPr/>
          <p:nvPr/>
        </p:nvSpPr>
        <p:spPr bwMode="auto">
          <a:xfrm>
            <a:off x="3440609" y="4633447"/>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57" name="Straight Connector 1056">
            <a:extLst>
              <a:ext uri="{FF2B5EF4-FFF2-40B4-BE49-F238E27FC236}">
                <a16:creationId xmlns:a16="http://schemas.microsoft.com/office/drawing/2014/main" id="{6DBD2ABC-1A33-D60A-D594-36884CD2F191}"/>
              </a:ext>
              <a:ext uri="{C183D7F6-B498-43B3-948B-1728B52AA6E4}">
                <adec:decorative xmlns:adec="http://schemas.microsoft.com/office/drawing/2017/decorative" val="1"/>
              </a:ext>
            </a:extLst>
          </p:cNvPr>
          <p:cNvCxnSpPr>
            <a:cxnSpLocks/>
          </p:cNvCxnSpPr>
          <p:nvPr/>
        </p:nvCxnSpPr>
        <p:spPr>
          <a:xfrm flipH="1">
            <a:off x="5076185" y="5385887"/>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D83EA5-650B-6952-3B20-1E7E65F363CC}"/>
              </a:ext>
            </a:extLst>
          </p:cNvPr>
          <p:cNvSpPr txBox="1"/>
          <p:nvPr/>
        </p:nvSpPr>
        <p:spPr>
          <a:xfrm>
            <a:off x="3808147" y="3166298"/>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prompt flow</a:t>
            </a:r>
          </a:p>
        </p:txBody>
      </p:sp>
      <p:sp>
        <p:nvSpPr>
          <p:cNvPr id="27" name="Rectangle: Rounded Corners 26">
            <a:extLst>
              <a:ext uri="{FF2B5EF4-FFF2-40B4-BE49-F238E27FC236}">
                <a16:creationId xmlns:a16="http://schemas.microsoft.com/office/drawing/2014/main" id="{44BC0B21-527C-D162-3DD4-33E0BDFC1480}"/>
              </a:ext>
              <a:ext uri="{C183D7F6-B498-43B3-948B-1728B52AA6E4}">
                <adec:decorative xmlns:adec="http://schemas.microsoft.com/office/drawing/2017/decorative" val="1"/>
              </a:ext>
            </a:extLst>
          </p:cNvPr>
          <p:cNvSpPr/>
          <p:nvPr/>
        </p:nvSpPr>
        <p:spPr bwMode="auto">
          <a:xfrm>
            <a:off x="3849728" y="4965754"/>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E3D79E86-16E3-3683-72F1-34D32EBDC7D5}"/>
              </a:ext>
            </a:extLst>
          </p:cNvPr>
          <p:cNvSpPr txBox="1"/>
          <p:nvPr/>
        </p:nvSpPr>
        <p:spPr>
          <a:xfrm>
            <a:off x="3916542" y="5271668"/>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cxnSp>
        <p:nvCxnSpPr>
          <p:cNvPr id="47" name="Straight Arrow Connector 46">
            <a:extLst>
              <a:ext uri="{FF2B5EF4-FFF2-40B4-BE49-F238E27FC236}">
                <a16:creationId xmlns:a16="http://schemas.microsoft.com/office/drawing/2014/main" id="{1100BD6E-C24D-1648-0BA1-1FBE40FA45BD}"/>
              </a:ext>
              <a:ext uri="{C183D7F6-B498-43B3-948B-1728B52AA6E4}">
                <adec:decorative xmlns:adec="http://schemas.microsoft.com/office/drawing/2017/decorative" val="1"/>
              </a:ext>
            </a:extLst>
          </p:cNvPr>
          <p:cNvCxnSpPr>
            <a:cxnSpLocks/>
          </p:cNvCxnSpPr>
          <p:nvPr/>
        </p:nvCxnSpPr>
        <p:spPr>
          <a:xfrm>
            <a:off x="6953995" y="3548340"/>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54367AC-5CCF-725E-896F-2E907F403FD3}"/>
              </a:ext>
              <a:ext uri="{C183D7F6-B498-43B3-948B-1728B52AA6E4}">
                <adec:decorative xmlns:adec="http://schemas.microsoft.com/office/drawing/2017/decorative" val="1"/>
              </a:ext>
            </a:extLst>
          </p:cNvPr>
          <p:cNvSpPr/>
          <p:nvPr/>
        </p:nvSpPr>
        <p:spPr bwMode="auto">
          <a:xfrm>
            <a:off x="6262714" y="2030436"/>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4FFB8817-9F25-FAA6-A4E9-539B19B730C6}"/>
              </a:ext>
            </a:extLst>
          </p:cNvPr>
          <p:cNvSpPr txBox="1"/>
          <p:nvPr/>
        </p:nvSpPr>
        <p:spPr>
          <a:xfrm>
            <a:off x="6262714" y="208871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52" name="Rectangle: Rounded Corners 51">
            <a:extLst>
              <a:ext uri="{FF2B5EF4-FFF2-40B4-BE49-F238E27FC236}">
                <a16:creationId xmlns:a16="http://schemas.microsoft.com/office/drawing/2014/main" id="{8C3B81A3-758E-E2EA-F77D-596D97E6EF9A}"/>
              </a:ext>
              <a:ext uri="{C183D7F6-B498-43B3-948B-1728B52AA6E4}">
                <adec:decorative xmlns:adec="http://schemas.microsoft.com/office/drawing/2017/decorative" val="1"/>
              </a:ext>
            </a:extLst>
          </p:cNvPr>
          <p:cNvSpPr/>
          <p:nvPr/>
        </p:nvSpPr>
        <p:spPr bwMode="auto">
          <a:xfrm>
            <a:off x="6262714" y="3003723"/>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45BA72A8-FBB4-4CDA-8AB3-77D9ECEDC182}"/>
              </a:ext>
            </a:extLst>
          </p:cNvPr>
          <p:cNvSpPr txBox="1"/>
          <p:nvPr/>
        </p:nvSpPr>
        <p:spPr>
          <a:xfrm>
            <a:off x="6262714" y="3175923"/>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prompt flow</a:t>
            </a:r>
          </a:p>
        </p:txBody>
      </p:sp>
      <p:grpSp>
        <p:nvGrpSpPr>
          <p:cNvPr id="58" name="Group 57">
            <a:extLst>
              <a:ext uri="{FF2B5EF4-FFF2-40B4-BE49-F238E27FC236}">
                <a16:creationId xmlns:a16="http://schemas.microsoft.com/office/drawing/2014/main" id="{3A98E8C5-F040-188E-4117-097D923F0F76}"/>
              </a:ext>
              <a:ext uri="{C183D7F6-B498-43B3-948B-1728B52AA6E4}">
                <adec:decorative xmlns:adec="http://schemas.microsoft.com/office/drawing/2017/decorative" val="1"/>
              </a:ext>
            </a:extLst>
          </p:cNvPr>
          <p:cNvGrpSpPr/>
          <p:nvPr/>
        </p:nvGrpSpPr>
        <p:grpSpPr>
          <a:xfrm>
            <a:off x="8997437" y="1498143"/>
            <a:ext cx="2451385" cy="4583765"/>
            <a:chOff x="588263" y="1544661"/>
            <a:chExt cx="3445470" cy="4583765"/>
          </a:xfrm>
          <a:solidFill>
            <a:schemeClr val="accent2">
              <a:lumMod val="60000"/>
              <a:lumOff val="40000"/>
            </a:schemeClr>
          </a:solidFill>
        </p:grpSpPr>
        <p:sp>
          <p:nvSpPr>
            <p:cNvPr id="1032" name="Rectangle: Rounded Corners 1031" descr="Dark: small container">
              <a:extLst>
                <a:ext uri="{FF2B5EF4-FFF2-40B4-BE49-F238E27FC236}">
                  <a16:creationId xmlns:a16="http://schemas.microsoft.com/office/drawing/2014/main" id="{18EA30FB-0FD6-8728-377A-9109A4E82CE4}"/>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33" name="Rounded Rectangle 4" descr="Dark Pattern: Sprinkles">
              <a:extLst>
                <a:ext uri="{FF2B5EF4-FFF2-40B4-BE49-F238E27FC236}">
                  <a16:creationId xmlns:a16="http://schemas.microsoft.com/office/drawing/2014/main" id="{6A05210D-B6E2-680B-D441-C61ABA8202DE}"/>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4" name="Rectangle: Top Corners Rounded 14" descr="Dark - small container front layer">
              <a:extLst>
                <a:ext uri="{FF2B5EF4-FFF2-40B4-BE49-F238E27FC236}">
                  <a16:creationId xmlns:a16="http://schemas.microsoft.com/office/drawing/2014/main" id="{C046DDF8-D792-A8E3-9490-DC00C9642796}"/>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1063" name="Straight Connector 1062">
            <a:extLst>
              <a:ext uri="{FF2B5EF4-FFF2-40B4-BE49-F238E27FC236}">
                <a16:creationId xmlns:a16="http://schemas.microsoft.com/office/drawing/2014/main" id="{DF8F1684-E5A9-41F3-2459-CBC6EBD631DE}"/>
              </a:ext>
              <a:ext uri="{C183D7F6-B498-43B3-948B-1728B52AA6E4}">
                <adec:decorative xmlns:adec="http://schemas.microsoft.com/office/drawing/2017/decorative" val="1"/>
              </a:ext>
            </a:extLst>
          </p:cNvPr>
          <p:cNvCxnSpPr>
            <a:cxnSpLocks/>
          </p:cNvCxnSpPr>
          <p:nvPr/>
        </p:nvCxnSpPr>
        <p:spPr>
          <a:xfrm flipH="1">
            <a:off x="7594317" y="5386137"/>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9" name="Rectangle: Rounded Corners 1058">
            <a:extLst>
              <a:ext uri="{FF2B5EF4-FFF2-40B4-BE49-F238E27FC236}">
                <a16:creationId xmlns:a16="http://schemas.microsoft.com/office/drawing/2014/main" id="{5F955CAE-3706-4AC0-520D-A65171F1F180}"/>
              </a:ext>
              <a:ext uri="{C183D7F6-B498-43B3-948B-1728B52AA6E4}">
                <adec:decorative xmlns:adec="http://schemas.microsoft.com/office/drawing/2017/decorative" val="1"/>
              </a:ext>
            </a:extLst>
          </p:cNvPr>
          <p:cNvSpPr/>
          <p:nvPr/>
        </p:nvSpPr>
        <p:spPr bwMode="auto">
          <a:xfrm>
            <a:off x="6256375" y="4964505"/>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60" name="TextBox 1059">
            <a:extLst>
              <a:ext uri="{FF2B5EF4-FFF2-40B4-BE49-F238E27FC236}">
                <a16:creationId xmlns:a16="http://schemas.microsoft.com/office/drawing/2014/main" id="{04B0F40D-9888-F815-3E40-B90689967CE1}"/>
              </a:ext>
            </a:extLst>
          </p:cNvPr>
          <p:cNvSpPr txBox="1"/>
          <p:nvPr/>
        </p:nvSpPr>
        <p:spPr>
          <a:xfrm>
            <a:off x="6323189" y="5270419"/>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sp>
        <p:nvSpPr>
          <p:cNvPr id="1028" name="Rectangle: Rounded Corners 1027">
            <a:extLst>
              <a:ext uri="{FF2B5EF4-FFF2-40B4-BE49-F238E27FC236}">
                <a16:creationId xmlns:a16="http://schemas.microsoft.com/office/drawing/2014/main" id="{38AA0178-339F-68EC-B4BA-BA5219D222C1}"/>
              </a:ext>
              <a:ext uri="{C183D7F6-B498-43B3-948B-1728B52AA6E4}">
                <adec:decorative xmlns:adec="http://schemas.microsoft.com/office/drawing/2017/decorative" val="1"/>
              </a:ext>
            </a:extLst>
          </p:cNvPr>
          <p:cNvSpPr/>
          <p:nvPr/>
        </p:nvSpPr>
        <p:spPr bwMode="auto">
          <a:xfrm>
            <a:off x="9162425" y="2030436"/>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29" name="TextBox 1028">
            <a:extLst>
              <a:ext uri="{FF2B5EF4-FFF2-40B4-BE49-F238E27FC236}">
                <a16:creationId xmlns:a16="http://schemas.microsoft.com/office/drawing/2014/main" id="{4C7E776D-CFF1-42A0-7466-1A0C7F92DE0D}"/>
              </a:ext>
            </a:extLst>
          </p:cNvPr>
          <p:cNvSpPr txBox="1"/>
          <p:nvPr/>
        </p:nvSpPr>
        <p:spPr>
          <a:xfrm>
            <a:off x="9162425" y="2196438"/>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Deploy endpoint</a:t>
            </a:r>
          </a:p>
        </p:txBody>
      </p:sp>
      <p:sp>
        <p:nvSpPr>
          <p:cNvPr id="1040" name="Freeform: Shape 1039">
            <a:extLst>
              <a:ext uri="{FF2B5EF4-FFF2-40B4-BE49-F238E27FC236}">
                <a16:creationId xmlns:a16="http://schemas.microsoft.com/office/drawing/2014/main" id="{D2085EF7-4A3E-4FD2-B1AA-96B784E861A9}"/>
              </a:ext>
              <a:ext uri="{C183D7F6-B498-43B3-948B-1728B52AA6E4}">
                <adec:decorative xmlns:adec="http://schemas.microsoft.com/office/drawing/2017/decorative" val="1"/>
              </a:ext>
            </a:extLst>
          </p:cNvPr>
          <p:cNvSpPr/>
          <p:nvPr/>
        </p:nvSpPr>
        <p:spPr bwMode="auto">
          <a:xfrm>
            <a:off x="2766611" y="2284017"/>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42" name="Straight Arrow Connector 1041">
            <a:extLst>
              <a:ext uri="{FF2B5EF4-FFF2-40B4-BE49-F238E27FC236}">
                <a16:creationId xmlns:a16="http://schemas.microsoft.com/office/drawing/2014/main" id="{4C881A60-5BBE-FBEA-42D4-A2AE85EC660A}"/>
              </a:ext>
              <a:ext uri="{C183D7F6-B498-43B3-948B-1728B52AA6E4}">
                <adec:decorative xmlns:adec="http://schemas.microsoft.com/office/drawing/2017/decorative" val="1"/>
              </a:ext>
            </a:extLst>
          </p:cNvPr>
          <p:cNvCxnSpPr>
            <a:cxnSpLocks/>
          </p:cNvCxnSpPr>
          <p:nvPr/>
        </p:nvCxnSpPr>
        <p:spPr>
          <a:xfrm flipH="1">
            <a:off x="3661693" y="6348407"/>
            <a:ext cx="26748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90B7CC4D-4EF2-8FD3-1C9E-F9A77B9F424B}"/>
              </a:ext>
              <a:ext uri="{C183D7F6-B498-43B3-948B-1728B52AA6E4}">
                <adec:decorative xmlns:adec="http://schemas.microsoft.com/office/drawing/2017/decorative" val="1"/>
              </a:ext>
            </a:extLst>
          </p:cNvPr>
          <p:cNvSpPr txBox="1"/>
          <p:nvPr/>
        </p:nvSpPr>
        <p:spPr>
          <a:xfrm>
            <a:off x="3889970" y="6232330"/>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No</a:t>
            </a:r>
          </a:p>
        </p:txBody>
      </p:sp>
      <p:sp>
        <p:nvSpPr>
          <p:cNvPr id="1045" name="Freeform: Shape 1044">
            <a:extLst>
              <a:ext uri="{FF2B5EF4-FFF2-40B4-BE49-F238E27FC236}">
                <a16:creationId xmlns:a16="http://schemas.microsoft.com/office/drawing/2014/main" id="{829F9067-2C70-120C-4909-86013B7A3C0A}"/>
              </a:ext>
              <a:ext uri="{C183D7F6-B498-43B3-948B-1728B52AA6E4}">
                <adec:decorative xmlns:adec="http://schemas.microsoft.com/office/drawing/2017/decorative" val="1"/>
              </a:ext>
            </a:extLst>
          </p:cNvPr>
          <p:cNvSpPr/>
          <p:nvPr/>
        </p:nvSpPr>
        <p:spPr bwMode="auto">
          <a:xfrm>
            <a:off x="5753715" y="2284016"/>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50" name="Straight Arrow Connector 1049">
            <a:extLst>
              <a:ext uri="{FF2B5EF4-FFF2-40B4-BE49-F238E27FC236}">
                <a16:creationId xmlns:a16="http://schemas.microsoft.com/office/drawing/2014/main" id="{3EA49667-AB23-6677-927E-CD9CADEA3569}"/>
              </a:ext>
              <a:ext uri="{C183D7F6-B498-43B3-948B-1728B52AA6E4}">
                <adec:decorative xmlns:adec="http://schemas.microsoft.com/office/drawing/2017/decorative" val="1"/>
              </a:ext>
            </a:extLst>
          </p:cNvPr>
          <p:cNvCxnSpPr>
            <a:cxnSpLocks/>
          </p:cNvCxnSpPr>
          <p:nvPr/>
        </p:nvCxnSpPr>
        <p:spPr>
          <a:xfrm flipH="1">
            <a:off x="4801607" y="6336322"/>
            <a:ext cx="2136937" cy="1085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346300F9-0A05-5C48-BBC6-51B81C1A8EE6}"/>
              </a:ext>
              <a:ext uri="{C183D7F6-B498-43B3-948B-1728B52AA6E4}">
                <adec:decorative xmlns:adec="http://schemas.microsoft.com/office/drawing/2017/decorative" val="1"/>
              </a:ext>
            </a:extLst>
          </p:cNvPr>
          <p:cNvSpPr txBox="1"/>
          <p:nvPr/>
        </p:nvSpPr>
        <p:spPr>
          <a:xfrm>
            <a:off x="6490109" y="6232330"/>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No</a:t>
            </a:r>
          </a:p>
        </p:txBody>
      </p:sp>
      <p:sp>
        <p:nvSpPr>
          <p:cNvPr id="1052" name="TextBox 1051">
            <a:extLst>
              <a:ext uri="{FF2B5EF4-FFF2-40B4-BE49-F238E27FC236}">
                <a16:creationId xmlns:a16="http://schemas.microsoft.com/office/drawing/2014/main" id="{0FD400F0-F43B-F020-39F6-9C66BA10D0AC}"/>
              </a:ext>
              <a:ext uri="{C183D7F6-B498-43B3-948B-1728B52AA6E4}">
                <adec:decorative xmlns:adec="http://schemas.microsoft.com/office/drawing/2017/decorative" val="1"/>
              </a:ext>
            </a:extLst>
          </p:cNvPr>
          <p:cNvSpPr txBox="1"/>
          <p:nvPr/>
        </p:nvSpPr>
        <p:spPr>
          <a:xfrm>
            <a:off x="5421437" y="5257407"/>
            <a:ext cx="431586" cy="215444"/>
          </a:xfrm>
          <a:prstGeom prst="rect">
            <a:avLst/>
          </a:prstGeom>
          <a:solidFill>
            <a:srgbClr val="E6C5E7"/>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1061" name="Freeform: Shape 1060">
            <a:extLst>
              <a:ext uri="{FF2B5EF4-FFF2-40B4-BE49-F238E27FC236}">
                <a16:creationId xmlns:a16="http://schemas.microsoft.com/office/drawing/2014/main" id="{0FFB12B2-98C5-E252-3FBF-7BEF81EF425E}"/>
              </a:ext>
              <a:ext uri="{C183D7F6-B498-43B3-948B-1728B52AA6E4}">
                <adec:decorative xmlns:adec="http://schemas.microsoft.com/office/drawing/2017/decorative" val="1"/>
              </a:ext>
            </a:extLst>
          </p:cNvPr>
          <p:cNvSpPr/>
          <p:nvPr/>
        </p:nvSpPr>
        <p:spPr bwMode="auto">
          <a:xfrm>
            <a:off x="8154275" y="2326572"/>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2" name="TextBox 1061">
            <a:extLst>
              <a:ext uri="{FF2B5EF4-FFF2-40B4-BE49-F238E27FC236}">
                <a16:creationId xmlns:a16="http://schemas.microsoft.com/office/drawing/2014/main" id="{161F2A0C-8078-C06A-D0E3-AACF595190C1}"/>
              </a:ext>
              <a:ext uri="{C183D7F6-B498-43B3-948B-1728B52AA6E4}">
                <adec:decorative xmlns:adec="http://schemas.microsoft.com/office/drawing/2017/decorative" val="1"/>
              </a:ext>
            </a:extLst>
          </p:cNvPr>
          <p:cNvSpPr txBox="1"/>
          <p:nvPr/>
        </p:nvSpPr>
        <p:spPr>
          <a:xfrm>
            <a:off x="8017787" y="5257657"/>
            <a:ext cx="431586" cy="215444"/>
          </a:xfrm>
          <a:prstGeom prst="rect">
            <a:avLst/>
          </a:prstGeom>
          <a:solidFill>
            <a:srgbClr val="E6C5E7"/>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38" name="Rectangle: Rounded Corners 37">
            <a:extLst>
              <a:ext uri="{FF2B5EF4-FFF2-40B4-BE49-F238E27FC236}">
                <a16:creationId xmlns:a16="http://schemas.microsoft.com/office/drawing/2014/main" id="{E9027832-FC47-6E3D-B8F7-C6D66E970BF1}"/>
              </a:ext>
              <a:ext uri="{C183D7F6-B498-43B3-948B-1728B52AA6E4}">
                <adec:decorative xmlns:adec="http://schemas.microsoft.com/office/drawing/2017/decorative" val="1"/>
              </a:ext>
            </a:extLst>
          </p:cNvPr>
          <p:cNvSpPr/>
          <p:nvPr/>
        </p:nvSpPr>
        <p:spPr bwMode="auto">
          <a:xfrm>
            <a:off x="3827313" y="3987713"/>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9BC6D67E-2BD6-636E-0968-237E6FE28AD2}"/>
              </a:ext>
            </a:extLst>
          </p:cNvPr>
          <p:cNvSpPr txBox="1"/>
          <p:nvPr/>
        </p:nvSpPr>
        <p:spPr>
          <a:xfrm>
            <a:off x="3661693" y="4045994"/>
            <a:ext cx="2449609"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Modify flow</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(prompts and tools, etc.)</a:t>
            </a:r>
          </a:p>
        </p:txBody>
      </p:sp>
      <p:sp>
        <p:nvSpPr>
          <p:cNvPr id="40" name="Rectangle: Rounded Corners 39">
            <a:extLst>
              <a:ext uri="{FF2B5EF4-FFF2-40B4-BE49-F238E27FC236}">
                <a16:creationId xmlns:a16="http://schemas.microsoft.com/office/drawing/2014/main" id="{0F83C57F-3A3F-7C4B-BAA8-E8C28F7D15C3}"/>
              </a:ext>
              <a:ext uri="{C183D7F6-B498-43B3-948B-1728B52AA6E4}">
                <adec:decorative xmlns:adec="http://schemas.microsoft.com/office/drawing/2017/decorative" val="1"/>
              </a:ext>
            </a:extLst>
          </p:cNvPr>
          <p:cNvSpPr/>
          <p:nvPr/>
        </p:nvSpPr>
        <p:spPr bwMode="auto">
          <a:xfrm>
            <a:off x="9163944" y="3987713"/>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68AD587E-B5B7-101B-47CC-3A17A033D0B7}"/>
              </a:ext>
            </a:extLst>
          </p:cNvPr>
          <p:cNvSpPr txBox="1"/>
          <p:nvPr/>
        </p:nvSpPr>
        <p:spPr>
          <a:xfrm>
            <a:off x="9162425" y="4045994"/>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Integrate into</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application</a:t>
            </a:r>
          </a:p>
        </p:txBody>
      </p:sp>
      <p:sp>
        <p:nvSpPr>
          <p:cNvPr id="16" name="Rectangle: Rounded Corners 15">
            <a:extLst>
              <a:ext uri="{FF2B5EF4-FFF2-40B4-BE49-F238E27FC236}">
                <a16:creationId xmlns:a16="http://schemas.microsoft.com/office/drawing/2014/main" id="{A19AEC32-D5B1-1F14-677F-D651F8E8BCC1}"/>
              </a:ext>
              <a:ext uri="{C183D7F6-B498-43B3-948B-1728B52AA6E4}">
                <adec:decorative xmlns:adec="http://schemas.microsoft.com/office/drawing/2017/decorative" val="1"/>
              </a:ext>
            </a:extLst>
          </p:cNvPr>
          <p:cNvSpPr/>
          <p:nvPr/>
        </p:nvSpPr>
        <p:spPr bwMode="auto">
          <a:xfrm>
            <a:off x="911067" y="4965754"/>
            <a:ext cx="2118370" cy="888826"/>
          </a:xfrm>
          <a:prstGeom prst="roundRect">
            <a:avLst>
              <a:gd name="adj" fmla="val 1388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116A11AB-04D7-B057-AF0E-124CE4BF4C93}"/>
              </a:ext>
            </a:extLst>
          </p:cNvPr>
          <p:cNvSpPr txBox="1"/>
          <p:nvPr/>
        </p:nvSpPr>
        <p:spPr>
          <a:xfrm>
            <a:off x="973275" y="5083726"/>
            <a:ext cx="1993956" cy="646331"/>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Develop flow based</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on prompt to extend</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the capability</a:t>
            </a:r>
          </a:p>
        </p:txBody>
      </p:sp>
      <p:cxnSp>
        <p:nvCxnSpPr>
          <p:cNvPr id="51" name="Straight Arrow Connector 50">
            <a:extLst>
              <a:ext uri="{FF2B5EF4-FFF2-40B4-BE49-F238E27FC236}">
                <a16:creationId xmlns:a16="http://schemas.microsoft.com/office/drawing/2014/main" id="{1506F475-5B24-DA14-7F26-66818AB2450C}"/>
              </a:ext>
              <a:ext uri="{C183D7F6-B498-43B3-948B-1728B52AA6E4}">
                <adec:decorative xmlns:adec="http://schemas.microsoft.com/office/drawing/2017/decorative" val="1"/>
              </a:ext>
            </a:extLst>
          </p:cNvPr>
          <p:cNvCxnSpPr>
            <a:cxnSpLocks/>
          </p:cNvCxnSpPr>
          <p:nvPr/>
        </p:nvCxnSpPr>
        <p:spPr>
          <a:xfrm>
            <a:off x="1970252" y="2572695"/>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2461438-538E-1BE6-C2A2-CB54B46C0827}"/>
              </a:ext>
              <a:ext uri="{C183D7F6-B498-43B3-948B-1728B52AA6E4}">
                <adec:decorative xmlns:adec="http://schemas.microsoft.com/office/drawing/2017/decorative" val="1"/>
              </a:ext>
            </a:extLst>
          </p:cNvPr>
          <p:cNvCxnSpPr>
            <a:cxnSpLocks/>
          </p:cNvCxnSpPr>
          <p:nvPr/>
        </p:nvCxnSpPr>
        <p:spPr>
          <a:xfrm>
            <a:off x="1970252" y="3514008"/>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EAD6134-BB02-0F0E-E7A3-9C8B9B7531A6}"/>
              </a:ext>
              <a:ext uri="{C183D7F6-B498-43B3-948B-1728B52AA6E4}">
                <adec:decorative xmlns:adec="http://schemas.microsoft.com/office/drawing/2017/decorative" val="1"/>
              </a:ext>
            </a:extLst>
          </p:cNvPr>
          <p:cNvSpPr/>
          <p:nvPr/>
        </p:nvSpPr>
        <p:spPr bwMode="auto">
          <a:xfrm>
            <a:off x="909548" y="3008479"/>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70734E02-16D3-5D94-73B1-BBDFCDEB0101}"/>
              </a:ext>
            </a:extLst>
          </p:cNvPr>
          <p:cNvSpPr txBox="1"/>
          <p:nvPr/>
        </p:nvSpPr>
        <p:spPr>
          <a:xfrm>
            <a:off x="909548" y="3009325"/>
            <a:ext cx="2121408" cy="548640"/>
          </a:xfrm>
          <a:prstGeom prst="rect">
            <a:avLst/>
          </a:prstGeom>
          <a:solidFill>
            <a:srgbClr val="0078D5"/>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Connect to your data</a:t>
            </a:r>
          </a:p>
        </p:txBody>
      </p:sp>
      <p:cxnSp>
        <p:nvCxnSpPr>
          <p:cNvPr id="56" name="Straight Arrow Connector 55">
            <a:extLst>
              <a:ext uri="{FF2B5EF4-FFF2-40B4-BE49-F238E27FC236}">
                <a16:creationId xmlns:a16="http://schemas.microsoft.com/office/drawing/2014/main" id="{3D041F34-464D-FF93-68FB-25482A4FEDB6}"/>
              </a:ext>
              <a:ext uri="{C183D7F6-B498-43B3-948B-1728B52AA6E4}">
                <adec:decorative xmlns:adec="http://schemas.microsoft.com/office/drawing/2017/decorative" val="1"/>
              </a:ext>
            </a:extLst>
          </p:cNvPr>
          <p:cNvCxnSpPr>
            <a:cxnSpLocks/>
          </p:cNvCxnSpPr>
          <p:nvPr/>
        </p:nvCxnSpPr>
        <p:spPr>
          <a:xfrm>
            <a:off x="1969584" y="4475799"/>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6C09324C-0360-5920-5E3D-E24CF88EAB08}"/>
              </a:ext>
              <a:ext uri="{C183D7F6-B498-43B3-948B-1728B52AA6E4}">
                <adec:decorative xmlns:adec="http://schemas.microsoft.com/office/drawing/2017/decorative" val="1"/>
              </a:ext>
            </a:extLst>
          </p:cNvPr>
          <p:cNvSpPr/>
          <p:nvPr/>
        </p:nvSpPr>
        <p:spPr bwMode="auto">
          <a:xfrm>
            <a:off x="911067" y="3987713"/>
            <a:ext cx="2118370"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AC24FB22-9E32-2EDE-D65A-6579D6C6E33B}"/>
              </a:ext>
            </a:extLst>
          </p:cNvPr>
          <p:cNvSpPr txBox="1"/>
          <p:nvPr/>
        </p:nvSpPr>
        <p:spPr>
          <a:xfrm>
            <a:off x="745448" y="4042087"/>
            <a:ext cx="2449609"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Build your basic </a:t>
            </a:r>
          </a:p>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p</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rompt</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flow</a:t>
            </a:r>
          </a:p>
        </p:txBody>
      </p:sp>
      <p:cxnSp>
        <p:nvCxnSpPr>
          <p:cNvPr id="1024" name="Straight Arrow Connector 1023">
            <a:extLst>
              <a:ext uri="{FF2B5EF4-FFF2-40B4-BE49-F238E27FC236}">
                <a16:creationId xmlns:a16="http://schemas.microsoft.com/office/drawing/2014/main" id="{EC384816-2A9E-1DEB-13D8-79C890A49B45}"/>
              </a:ext>
              <a:ext uri="{C183D7F6-B498-43B3-948B-1728B52AA6E4}">
                <adec:decorative xmlns:adec="http://schemas.microsoft.com/office/drawing/2017/decorative" val="1"/>
              </a:ext>
            </a:extLst>
          </p:cNvPr>
          <p:cNvCxnSpPr>
            <a:cxnSpLocks/>
          </p:cNvCxnSpPr>
          <p:nvPr/>
        </p:nvCxnSpPr>
        <p:spPr>
          <a:xfrm>
            <a:off x="7323418" y="2572695"/>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6" name="Straight Arrow Connector 1025">
            <a:extLst>
              <a:ext uri="{FF2B5EF4-FFF2-40B4-BE49-F238E27FC236}">
                <a16:creationId xmlns:a16="http://schemas.microsoft.com/office/drawing/2014/main" id="{27DDB963-4841-BA75-AF87-923513CEF534}"/>
              </a:ext>
              <a:ext uri="{C183D7F6-B498-43B3-948B-1728B52AA6E4}">
                <adec:decorative xmlns:adec="http://schemas.microsoft.com/office/drawing/2017/decorative" val="1"/>
              </a:ext>
            </a:extLst>
          </p:cNvPr>
          <p:cNvCxnSpPr>
            <a:cxnSpLocks/>
          </p:cNvCxnSpPr>
          <p:nvPr/>
        </p:nvCxnSpPr>
        <p:spPr>
          <a:xfrm>
            <a:off x="10223129" y="2573640"/>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666649A9-2EA4-76DC-ADCD-1FF2A68F066C}"/>
              </a:ext>
              <a:ext uri="{C183D7F6-B498-43B3-948B-1728B52AA6E4}">
                <adec:decorative xmlns:adec="http://schemas.microsoft.com/office/drawing/2017/decorative" val="1"/>
              </a:ext>
            </a:extLst>
          </p:cNvPr>
          <p:cNvCxnSpPr>
            <a:cxnSpLocks/>
          </p:cNvCxnSpPr>
          <p:nvPr/>
        </p:nvCxnSpPr>
        <p:spPr>
          <a:xfrm>
            <a:off x="10223129" y="3517147"/>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30" name="Rectangle: Rounded Corners 1029">
            <a:extLst>
              <a:ext uri="{FF2B5EF4-FFF2-40B4-BE49-F238E27FC236}">
                <a16:creationId xmlns:a16="http://schemas.microsoft.com/office/drawing/2014/main" id="{1995F5D6-D8DA-3EC6-AEB6-EECA96C041F6}"/>
              </a:ext>
              <a:ext uri="{C183D7F6-B498-43B3-948B-1728B52AA6E4}">
                <adec:decorative xmlns:adec="http://schemas.microsoft.com/office/drawing/2017/decorative" val="1"/>
              </a:ext>
            </a:extLst>
          </p:cNvPr>
          <p:cNvSpPr/>
          <p:nvPr/>
        </p:nvSpPr>
        <p:spPr bwMode="auto">
          <a:xfrm>
            <a:off x="9162425" y="3003723"/>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31" name="TextBox 1030">
            <a:extLst>
              <a:ext uri="{FF2B5EF4-FFF2-40B4-BE49-F238E27FC236}">
                <a16:creationId xmlns:a16="http://schemas.microsoft.com/office/drawing/2014/main" id="{0D1A6ED6-4F44-AA47-2E3B-C8192AAEE2DC}"/>
              </a:ext>
            </a:extLst>
          </p:cNvPr>
          <p:cNvSpPr txBox="1"/>
          <p:nvPr/>
        </p:nvSpPr>
        <p:spPr>
          <a:xfrm>
            <a:off x="9162425" y="306260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Add monitoring</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and alerts</a:t>
            </a:r>
          </a:p>
        </p:txBody>
      </p:sp>
      <p:sp>
        <p:nvSpPr>
          <p:cNvPr id="2" name="Title 1">
            <a:extLst>
              <a:ext uri="{FF2B5EF4-FFF2-40B4-BE49-F238E27FC236}">
                <a16:creationId xmlns:a16="http://schemas.microsoft.com/office/drawing/2014/main" id="{7A0D547F-7D8F-ED36-4109-EAA273F0979D}"/>
              </a:ext>
              <a:ext uri="{C183D7F6-B498-43B3-948B-1728B52AA6E4}">
                <adec:decorative xmlns:adec="http://schemas.microsoft.com/office/drawing/2017/decorative" val="1"/>
              </a:ext>
            </a:extLst>
          </p:cNvPr>
          <p:cNvSpPr>
            <a:spLocks noGrp="1"/>
          </p:cNvSpPr>
          <p:nvPr>
            <p:ph type="title"/>
          </p:nvPr>
        </p:nvSpPr>
        <p:spPr>
          <a:xfrm>
            <a:off x="588263" y="-785904"/>
            <a:ext cx="11018520" cy="553998"/>
          </a:xfrm>
        </p:spPr>
        <p:txBody>
          <a:bodyPr/>
          <a:lstStyle/>
          <a:p>
            <a:pPr algn="ctr"/>
            <a:r>
              <a:rPr lang="en-US"/>
              <a:t>How do we know our results are any good? (2)</a:t>
            </a:r>
          </a:p>
        </p:txBody>
      </p:sp>
      <p:sp>
        <p:nvSpPr>
          <p:cNvPr id="8" name="Rounded Rectangle 18" descr="Announcing&#10;">
            <a:extLst>
              <a:ext uri="{FF2B5EF4-FFF2-40B4-BE49-F238E27FC236}">
                <a16:creationId xmlns:a16="http://schemas.microsoft.com/office/drawing/2014/main" id="{C0CDB21E-AD7A-B1FE-6C0B-4ED107A7B466}"/>
              </a:ext>
            </a:extLst>
          </p:cNvPr>
          <p:cNvSpPr/>
          <p:nvPr/>
        </p:nvSpPr>
        <p:spPr bwMode="auto">
          <a:xfrm>
            <a:off x="610987" y="1209518"/>
            <a:ext cx="2717194" cy="437120"/>
          </a:xfrm>
          <a:prstGeom prst="roundRect">
            <a:avLst>
              <a:gd name="adj" fmla="val 50000"/>
            </a:avLst>
          </a:prstGeom>
          <a:gradFill flip="none" rotWithShape="1">
            <a:gsLst>
              <a:gs pos="100000">
                <a:srgbClr val="0078D4"/>
              </a:gs>
              <a:gs pos="6000">
                <a:srgbClr val="8DC8E8"/>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1. Ideating/exploring</a:t>
            </a:r>
          </a:p>
        </p:txBody>
      </p:sp>
      <p:sp>
        <p:nvSpPr>
          <p:cNvPr id="26" name="Rounded Rectangle 18" descr="Announcing&#10;">
            <a:extLst>
              <a:ext uri="{FF2B5EF4-FFF2-40B4-BE49-F238E27FC236}">
                <a16:creationId xmlns:a16="http://schemas.microsoft.com/office/drawing/2014/main" id="{D603BA36-C27B-E5E5-308B-960EDF7C7B3D}"/>
              </a:ext>
            </a:extLst>
          </p:cNvPr>
          <p:cNvSpPr/>
          <p:nvPr/>
        </p:nvSpPr>
        <p:spPr bwMode="auto">
          <a:xfrm>
            <a:off x="3525128" y="1209518"/>
            <a:ext cx="5141744" cy="438245"/>
          </a:xfrm>
          <a:prstGeom prst="roundRect">
            <a:avLst>
              <a:gd name="adj" fmla="val 50000"/>
            </a:avLst>
          </a:prstGeom>
          <a:gradFill flip="none" rotWithShape="1">
            <a:gsLst>
              <a:gs pos="40000">
                <a:srgbClr val="D59ED7"/>
              </a:gs>
              <a:gs pos="100000">
                <a:srgbClr val="C03BC4"/>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2. Building/augmenting</a:t>
            </a:r>
          </a:p>
        </p:txBody>
      </p:sp>
      <p:sp>
        <p:nvSpPr>
          <p:cNvPr id="59" name="Rounded Rectangle 18" descr="Announcing&#10;">
            <a:extLst>
              <a:ext uri="{FF2B5EF4-FFF2-40B4-BE49-F238E27FC236}">
                <a16:creationId xmlns:a16="http://schemas.microsoft.com/office/drawing/2014/main" id="{562CAA96-E692-D3AE-3510-4C569776B649}"/>
              </a:ext>
            </a:extLst>
          </p:cNvPr>
          <p:cNvSpPr/>
          <p:nvPr/>
        </p:nvSpPr>
        <p:spPr bwMode="auto">
          <a:xfrm>
            <a:off x="8865245" y="1209519"/>
            <a:ext cx="2715768" cy="437120"/>
          </a:xfrm>
          <a:prstGeom prst="roundRect">
            <a:avLst>
              <a:gd name="adj" fmla="val 50000"/>
            </a:avLst>
          </a:prstGeom>
          <a:gradFill>
            <a:gsLst>
              <a:gs pos="40000">
                <a:srgbClr val="C5B4E3"/>
              </a:gs>
              <a:gs pos="100000">
                <a:srgbClr val="8661C5"/>
              </a:gs>
            </a:gsLst>
            <a:lin ang="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3. Operationalizing</a:t>
            </a:r>
          </a:p>
        </p:txBody>
      </p:sp>
      <p:cxnSp>
        <p:nvCxnSpPr>
          <p:cNvPr id="21" name="Straight Arrow Connector 20">
            <a:extLst>
              <a:ext uri="{FF2B5EF4-FFF2-40B4-BE49-F238E27FC236}">
                <a16:creationId xmlns:a16="http://schemas.microsoft.com/office/drawing/2014/main" id="{06E55AF5-707A-18BC-529E-DDE18B6DF071}"/>
              </a:ext>
              <a:ext uri="{C183D7F6-B498-43B3-948B-1728B52AA6E4}">
                <adec:decorative xmlns:adec="http://schemas.microsoft.com/office/drawing/2017/decorative" val="1"/>
              </a:ext>
            </a:extLst>
          </p:cNvPr>
          <p:cNvCxnSpPr>
            <a:cxnSpLocks/>
          </p:cNvCxnSpPr>
          <p:nvPr/>
        </p:nvCxnSpPr>
        <p:spPr>
          <a:xfrm>
            <a:off x="6938544" y="5851206"/>
            <a:ext cx="0" cy="485116"/>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16F318-C0C2-70FA-E775-C7124C7B784E}"/>
              </a:ext>
              <a:ext uri="{C183D7F6-B498-43B3-948B-1728B52AA6E4}">
                <adec:decorative xmlns:adec="http://schemas.microsoft.com/office/drawing/2017/decorative" val="1"/>
              </a:ext>
            </a:extLst>
          </p:cNvPr>
          <p:cNvCxnSpPr>
            <a:cxnSpLocks/>
            <a:endCxn id="1041" idx="1"/>
          </p:cNvCxnSpPr>
          <p:nvPr/>
        </p:nvCxnSpPr>
        <p:spPr>
          <a:xfrm flipH="1">
            <a:off x="4537457" y="6348407"/>
            <a:ext cx="264150" cy="0"/>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FDA7947-60B2-65A4-C942-480B7B3A648E}"/>
              </a:ext>
            </a:extLst>
          </p:cNvPr>
          <p:cNvSpPr txBox="1">
            <a:spLocks/>
          </p:cNvSpPr>
          <p:nvPr/>
        </p:nvSpPr>
        <p:spPr>
          <a:xfrm>
            <a:off x="554680" y="100401"/>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AU" dirty="0"/>
              <a:t>LLM Lifecycle Considerations</a:t>
            </a:r>
          </a:p>
        </p:txBody>
      </p:sp>
    </p:spTree>
    <p:extLst>
      <p:ext uri="{BB962C8B-B14F-4D97-AF65-F5344CB8AC3E}">
        <p14:creationId xmlns:p14="http://schemas.microsoft.com/office/powerpoint/2010/main" val="2073389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5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6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5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0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2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2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0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3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3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animBg="1"/>
      <p:bldP spid="1053" grpId="0" animBg="1"/>
      <p:bldP spid="1065" grpId="0" animBg="1"/>
      <p:bldP spid="11" grpId="0" animBg="1"/>
      <p:bldP spid="9" grpId="0"/>
      <p:bldP spid="34" grpId="0" animBg="1"/>
      <p:bldP spid="35" grpId="0"/>
      <p:bldP spid="36" grpId="0" animBg="1"/>
      <p:bldP spid="1041" grpId="0" animBg="1"/>
      <p:bldP spid="37" grpId="0"/>
      <p:bldP spid="27" grpId="0" animBg="1"/>
      <p:bldP spid="28" grpId="0"/>
      <p:bldP spid="48" grpId="0" animBg="1"/>
      <p:bldP spid="49" grpId="0"/>
      <p:bldP spid="52" grpId="0" animBg="1"/>
      <p:bldP spid="53" grpId="0"/>
      <p:bldP spid="1059" grpId="0" animBg="1"/>
      <p:bldP spid="1060" grpId="0"/>
      <p:bldP spid="1028" grpId="0" animBg="1"/>
      <p:bldP spid="1029" grpId="0"/>
      <p:bldP spid="1040" grpId="0" animBg="1"/>
      <p:bldP spid="1044" grpId="0" animBg="1"/>
      <p:bldP spid="1045" grpId="0" animBg="1"/>
      <p:bldP spid="1051" grpId="0" animBg="1"/>
      <p:bldP spid="1052" grpId="0" animBg="1"/>
      <p:bldP spid="1061" grpId="0" animBg="1"/>
      <p:bldP spid="1062" grpId="0" animBg="1"/>
      <p:bldP spid="38" grpId="0" animBg="1"/>
      <p:bldP spid="39" grpId="0"/>
      <p:bldP spid="40" grpId="0" animBg="1"/>
      <p:bldP spid="41" grpId="0"/>
      <p:bldP spid="16" grpId="0" animBg="1"/>
      <p:bldP spid="17" grpId="0"/>
      <p:bldP spid="12" grpId="0" animBg="1"/>
      <p:bldP spid="13" grpId="0" animBg="1"/>
      <p:bldP spid="14" grpId="0" animBg="1"/>
      <p:bldP spid="15" grpId="0"/>
      <p:bldP spid="1030" grpId="0" animBg="1"/>
      <p:bldP spid="1031" grpId="0"/>
      <p:bldP spid="8" grpId="0" animBg="1"/>
      <p:bldP spid="26"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816BF7F-C8CB-170C-D5D8-B7985B431E7D}"/>
              </a:ext>
            </a:extLst>
          </p:cNvPr>
          <p:cNvSpPr txBox="1">
            <a:spLocks noGrp="1"/>
          </p:cNvSpPr>
          <p:nvPr>
            <p:ph type="title"/>
          </p:nvPr>
        </p:nvSpPr>
        <p:spPr>
          <a:xfrm>
            <a:off x="7393413" y="656399"/>
            <a:ext cx="4448181"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it-IT" sz="3200" b="0" i="0" u="none" strike="noStrike" kern="1200" cap="none" spc="-50" normalizeH="0" baseline="0" noProof="0" dirty="0">
                <a:ln w="3175">
                  <a:noFill/>
                </a:ln>
                <a:solidFill>
                  <a:schemeClr val="tx1"/>
                </a:solidFill>
                <a:effectLst/>
                <a:uLnTx/>
                <a:uFillTx/>
                <a:latin typeface="+mj-lt"/>
                <a:ea typeface="+mn-ea"/>
                <a:cs typeface="Segoe UI" pitchFamily="34" charset="0"/>
              </a:rPr>
              <a:t>Azure AI </a:t>
            </a:r>
            <a:r>
              <a:rPr kumimoji="0" lang="it-IT" sz="3200" b="0" i="0" u="none" strike="noStrike" kern="1200" cap="none" spc="-50" normalizeH="0" baseline="0" noProof="0" dirty="0" err="1">
                <a:ln w="3175">
                  <a:noFill/>
                </a:ln>
                <a:solidFill>
                  <a:schemeClr val="tx1"/>
                </a:solidFill>
                <a:effectLst/>
                <a:uLnTx/>
                <a:uFillTx/>
                <a:latin typeface="+mj-lt"/>
                <a:ea typeface="+mn-ea"/>
                <a:cs typeface="Segoe UI" pitchFamily="34" charset="0"/>
              </a:rPr>
              <a:t>is</a:t>
            </a:r>
            <a:r>
              <a:rPr kumimoji="0" lang="it-IT" sz="3200" b="0" i="0" u="none" strike="noStrike" kern="1200" cap="none" spc="-50" normalizeH="0" baseline="0" noProof="0" dirty="0">
                <a:ln w="3175">
                  <a:noFill/>
                </a:ln>
                <a:solidFill>
                  <a:schemeClr val="tx1"/>
                </a:solidFill>
                <a:effectLst/>
                <a:uLnTx/>
                <a:uFillTx/>
                <a:latin typeface="+mj-lt"/>
                <a:ea typeface="+mn-ea"/>
                <a:cs typeface="Segoe UI" pitchFamily="34" charset="0"/>
              </a:rPr>
              <a:t> a </a:t>
            </a:r>
            <a:r>
              <a:rPr kumimoji="0" lang="it-IT" sz="3200" b="0" i="0" u="none" strike="noStrike" kern="1200" cap="none" spc="-50" normalizeH="0" baseline="0" noProof="0" dirty="0" err="1">
                <a:ln w="3175">
                  <a:noFill/>
                </a:ln>
                <a:solidFill>
                  <a:schemeClr val="tx1"/>
                </a:solidFill>
                <a:effectLst/>
                <a:uLnTx/>
                <a:uFillTx/>
                <a:latin typeface="+mj-lt"/>
                <a:ea typeface="+mn-ea"/>
                <a:cs typeface="Segoe UI" pitchFamily="34" charset="0"/>
              </a:rPr>
              <a:t>platform</a:t>
            </a:r>
            <a:br>
              <a:rPr kumimoji="0" lang="it-IT" sz="3200" b="0" i="0" u="none" strike="noStrike" kern="1200" cap="none" spc="-50" normalizeH="0" baseline="0" noProof="0" dirty="0">
                <a:ln w="3175">
                  <a:noFill/>
                </a:ln>
                <a:solidFill>
                  <a:schemeClr val="tx1"/>
                </a:solidFill>
                <a:effectLst/>
                <a:uLnTx/>
                <a:uFillTx/>
                <a:latin typeface="+mj-lt"/>
                <a:ea typeface="+mn-ea"/>
                <a:cs typeface="Segoe UI" pitchFamily="34" charset="0"/>
              </a:rPr>
            </a:br>
            <a:r>
              <a:rPr kumimoji="0" lang="it-IT" sz="3200" b="0" i="0" u="none" strike="noStrike" kern="1200" cap="none" spc="-50" normalizeH="0" baseline="0" noProof="0" dirty="0">
                <a:ln w="3175">
                  <a:noFill/>
                </a:ln>
                <a:solidFill>
                  <a:schemeClr val="tx1"/>
                </a:solidFill>
                <a:effectLst/>
                <a:uLnTx/>
                <a:uFillTx/>
                <a:latin typeface="+mj-lt"/>
                <a:ea typeface="+mn-ea"/>
                <a:cs typeface="Segoe UI" pitchFamily="34" charset="0"/>
              </a:rPr>
              <a:t>for Generative AI</a:t>
            </a:r>
          </a:p>
        </p:txBody>
      </p:sp>
      <p:pic>
        <p:nvPicPr>
          <p:cNvPr id="4" name="Graphic 3" descr="Azure AI icon">
            <a:extLst>
              <a:ext uri="{FF2B5EF4-FFF2-40B4-BE49-F238E27FC236}">
                <a16:creationId xmlns:a16="http://schemas.microsoft.com/office/drawing/2014/main" id="{BE098CE3-EE55-EAF9-9631-DA02A727E5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5376" y="656398"/>
            <a:ext cx="984886" cy="984886"/>
          </a:xfrm>
          <a:prstGeom prst="rect">
            <a:avLst/>
          </a:prstGeom>
        </p:spPr>
      </p:pic>
      <p:grpSp>
        <p:nvGrpSpPr>
          <p:cNvPr id="48" name="Group 47" descr="Access to thousands of LLMs from OpenAI, Meta, Hugging Face&#10;">
            <a:extLst>
              <a:ext uri="{FF2B5EF4-FFF2-40B4-BE49-F238E27FC236}">
                <a16:creationId xmlns:a16="http://schemas.microsoft.com/office/drawing/2014/main" id="{7F824AD4-04F7-B84E-8343-13485E74BE83}"/>
              </a:ext>
            </a:extLst>
          </p:cNvPr>
          <p:cNvGrpSpPr/>
          <p:nvPr/>
        </p:nvGrpSpPr>
        <p:grpSpPr>
          <a:xfrm>
            <a:off x="4423719" y="2014417"/>
            <a:ext cx="7249928" cy="913255"/>
            <a:chOff x="4423719" y="2014417"/>
            <a:chExt cx="7249928" cy="913255"/>
          </a:xfrm>
        </p:grpSpPr>
        <p:sp>
          <p:nvSpPr>
            <p:cNvPr id="28" name="Rectangle: Rounded Corners 27">
              <a:extLst>
                <a:ext uri="{FF2B5EF4-FFF2-40B4-BE49-F238E27FC236}">
                  <a16:creationId xmlns:a16="http://schemas.microsoft.com/office/drawing/2014/main" id="{ABCDAB71-80C9-4A69-AA77-AE039DF26C49}"/>
                </a:ext>
              </a:extLst>
            </p:cNvPr>
            <p:cNvSpPr/>
            <p:nvPr/>
          </p:nvSpPr>
          <p:spPr bwMode="auto">
            <a:xfrm>
              <a:off x="4423719" y="2014417"/>
              <a:ext cx="7249928" cy="913255"/>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7" name="Text Placeholder 17">
              <a:extLst>
                <a:ext uri="{FF2B5EF4-FFF2-40B4-BE49-F238E27FC236}">
                  <a16:creationId xmlns:a16="http://schemas.microsoft.com/office/drawing/2014/main" id="{2EEFB5D8-E0E6-F1D8-BF5C-47A8A14C7A2C}"/>
                </a:ext>
              </a:extLst>
            </p:cNvPr>
            <p:cNvSpPr txBox="1">
              <a:spLocks/>
            </p:cNvSpPr>
            <p:nvPr/>
          </p:nvSpPr>
          <p:spPr>
            <a:xfrm>
              <a:off x="7393412" y="2143986"/>
              <a:ext cx="3898966" cy="436407"/>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Access to thousands of LLMs from OpenAI, Meta, Hugging Face</a:t>
              </a:r>
            </a:p>
          </p:txBody>
        </p:sp>
      </p:grpSp>
      <p:grpSp>
        <p:nvGrpSpPr>
          <p:cNvPr id="49" name="Group 48" descr="Data grounding with RAG">
            <a:extLst>
              <a:ext uri="{FF2B5EF4-FFF2-40B4-BE49-F238E27FC236}">
                <a16:creationId xmlns:a16="http://schemas.microsoft.com/office/drawing/2014/main" id="{E774A726-7B9C-9A57-6BF8-29632FA7F963}"/>
              </a:ext>
            </a:extLst>
          </p:cNvPr>
          <p:cNvGrpSpPr/>
          <p:nvPr/>
        </p:nvGrpSpPr>
        <p:grpSpPr>
          <a:xfrm>
            <a:off x="4423719" y="3112856"/>
            <a:ext cx="7417875" cy="633298"/>
            <a:chOff x="4423719" y="3112856"/>
            <a:chExt cx="7417875" cy="633298"/>
          </a:xfrm>
        </p:grpSpPr>
        <p:sp>
          <p:nvSpPr>
            <p:cNvPr id="29" name="Rectangle: Rounded Corners 28">
              <a:extLst>
                <a:ext uri="{FF2B5EF4-FFF2-40B4-BE49-F238E27FC236}">
                  <a16:creationId xmlns:a16="http://schemas.microsoft.com/office/drawing/2014/main" id="{DD959F9D-CE2C-4DE7-5CCC-65134CA6E269}"/>
                </a:ext>
              </a:extLst>
            </p:cNvPr>
            <p:cNvSpPr/>
            <p:nvPr/>
          </p:nvSpPr>
          <p:spPr bwMode="auto">
            <a:xfrm>
              <a:off x="4423719" y="3112856"/>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3" name="Text Placeholder 18">
              <a:extLst>
                <a:ext uri="{FF2B5EF4-FFF2-40B4-BE49-F238E27FC236}">
                  <a16:creationId xmlns:a16="http://schemas.microsoft.com/office/drawing/2014/main" id="{AF5725F5-8ED7-3413-9D63-E014C832799A}"/>
                </a:ext>
              </a:extLst>
            </p:cNvPr>
            <p:cNvSpPr txBox="1">
              <a:spLocks/>
            </p:cNvSpPr>
            <p:nvPr/>
          </p:nvSpPr>
          <p:spPr>
            <a:xfrm>
              <a:off x="7393412" y="3211302"/>
              <a:ext cx="4448182" cy="436407"/>
            </a:xfrm>
            <a:prstGeom prst="rect">
              <a:avLst/>
            </a:prstGeom>
          </p:spPr>
          <p:txBody>
            <a:bodyPr lIns="0"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Data grounding with RAG</a:t>
              </a:r>
            </a:p>
          </p:txBody>
        </p:sp>
      </p:grpSp>
      <p:grpSp>
        <p:nvGrpSpPr>
          <p:cNvPr id="50" name="Group 49" descr="Prompt engineering/evaluation&#10;">
            <a:extLst>
              <a:ext uri="{FF2B5EF4-FFF2-40B4-BE49-F238E27FC236}">
                <a16:creationId xmlns:a16="http://schemas.microsoft.com/office/drawing/2014/main" id="{9DB4D71D-13F0-A657-BC6B-ED8BD8946EDE}"/>
              </a:ext>
            </a:extLst>
          </p:cNvPr>
          <p:cNvGrpSpPr/>
          <p:nvPr/>
        </p:nvGrpSpPr>
        <p:grpSpPr>
          <a:xfrm>
            <a:off x="4423719" y="3931338"/>
            <a:ext cx="7417875" cy="633298"/>
            <a:chOff x="4423719" y="3931338"/>
            <a:chExt cx="7417875" cy="633298"/>
          </a:xfrm>
        </p:grpSpPr>
        <p:sp>
          <p:nvSpPr>
            <p:cNvPr id="30" name="Rectangle: Rounded Corners 29">
              <a:extLst>
                <a:ext uri="{FF2B5EF4-FFF2-40B4-BE49-F238E27FC236}">
                  <a16:creationId xmlns:a16="http://schemas.microsoft.com/office/drawing/2014/main" id="{0EEAE691-FB6F-7F23-C21F-4370C3550B7A}"/>
                </a:ext>
              </a:extLst>
            </p:cNvPr>
            <p:cNvSpPr/>
            <p:nvPr/>
          </p:nvSpPr>
          <p:spPr bwMode="auto">
            <a:xfrm>
              <a:off x="4423719" y="3931338"/>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4" name="Text Placeholder 19">
              <a:extLst>
                <a:ext uri="{FF2B5EF4-FFF2-40B4-BE49-F238E27FC236}">
                  <a16:creationId xmlns:a16="http://schemas.microsoft.com/office/drawing/2014/main" id="{03C99167-91C3-4493-DF6A-6FE33425AB04}"/>
                </a:ext>
              </a:extLst>
            </p:cNvPr>
            <p:cNvSpPr txBox="1">
              <a:spLocks/>
            </p:cNvSpPr>
            <p:nvPr/>
          </p:nvSpPr>
          <p:spPr>
            <a:xfrm>
              <a:off x="7393412" y="4061909"/>
              <a:ext cx="4448182" cy="436407"/>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Prompt engineering/evaluation</a:t>
              </a:r>
            </a:p>
          </p:txBody>
        </p:sp>
      </p:grpSp>
      <p:grpSp>
        <p:nvGrpSpPr>
          <p:cNvPr id="51" name="Group 50" descr="Built-in safety and responsible AI&#10;">
            <a:extLst>
              <a:ext uri="{FF2B5EF4-FFF2-40B4-BE49-F238E27FC236}">
                <a16:creationId xmlns:a16="http://schemas.microsoft.com/office/drawing/2014/main" id="{3C6359C0-0212-A84E-B85F-BC1EDE2B35B2}"/>
              </a:ext>
            </a:extLst>
          </p:cNvPr>
          <p:cNvGrpSpPr/>
          <p:nvPr/>
        </p:nvGrpSpPr>
        <p:grpSpPr>
          <a:xfrm>
            <a:off x="4423719" y="4749820"/>
            <a:ext cx="7417875" cy="633298"/>
            <a:chOff x="4423719" y="4749820"/>
            <a:chExt cx="7417875" cy="633298"/>
          </a:xfrm>
        </p:grpSpPr>
        <p:sp>
          <p:nvSpPr>
            <p:cNvPr id="31" name="Rectangle: Rounded Corners 30">
              <a:extLst>
                <a:ext uri="{FF2B5EF4-FFF2-40B4-BE49-F238E27FC236}">
                  <a16:creationId xmlns:a16="http://schemas.microsoft.com/office/drawing/2014/main" id="{0D6BB447-B148-53D0-040A-1F385FBB0CFD}"/>
                </a:ext>
              </a:extLst>
            </p:cNvPr>
            <p:cNvSpPr/>
            <p:nvPr/>
          </p:nvSpPr>
          <p:spPr bwMode="auto">
            <a:xfrm>
              <a:off x="4423719" y="4749820"/>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5" name="Text Placeholder 20">
              <a:extLst>
                <a:ext uri="{FF2B5EF4-FFF2-40B4-BE49-F238E27FC236}">
                  <a16:creationId xmlns:a16="http://schemas.microsoft.com/office/drawing/2014/main" id="{14333B82-6288-A0E3-E36D-A865BF22FC20}"/>
                </a:ext>
              </a:extLst>
            </p:cNvPr>
            <p:cNvSpPr txBox="1">
              <a:spLocks/>
            </p:cNvSpPr>
            <p:nvPr/>
          </p:nvSpPr>
          <p:spPr>
            <a:xfrm>
              <a:off x="7393412" y="4876133"/>
              <a:ext cx="4448182" cy="436407"/>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Built-in safety and responsible AI</a:t>
              </a:r>
            </a:p>
          </p:txBody>
        </p:sp>
      </p:grpSp>
      <p:grpSp>
        <p:nvGrpSpPr>
          <p:cNvPr id="52" name="Group 51" descr="Continuous monitoring for LLMs&#10;">
            <a:extLst>
              <a:ext uri="{FF2B5EF4-FFF2-40B4-BE49-F238E27FC236}">
                <a16:creationId xmlns:a16="http://schemas.microsoft.com/office/drawing/2014/main" id="{87DBA4F4-AA51-34AD-C931-EFD4EE90863D}"/>
              </a:ext>
            </a:extLst>
          </p:cNvPr>
          <p:cNvGrpSpPr/>
          <p:nvPr/>
        </p:nvGrpSpPr>
        <p:grpSpPr>
          <a:xfrm>
            <a:off x="4423719" y="5568303"/>
            <a:ext cx="7417875" cy="633298"/>
            <a:chOff x="4423719" y="5568303"/>
            <a:chExt cx="7417875" cy="633298"/>
          </a:xfrm>
        </p:grpSpPr>
        <p:sp>
          <p:nvSpPr>
            <p:cNvPr id="32" name="Rectangle: Rounded Corners 31">
              <a:extLst>
                <a:ext uri="{FF2B5EF4-FFF2-40B4-BE49-F238E27FC236}">
                  <a16:creationId xmlns:a16="http://schemas.microsoft.com/office/drawing/2014/main" id="{9E41468E-189E-310C-1510-57427C0CD061}"/>
                </a:ext>
              </a:extLst>
            </p:cNvPr>
            <p:cNvSpPr/>
            <p:nvPr/>
          </p:nvSpPr>
          <p:spPr bwMode="auto">
            <a:xfrm>
              <a:off x="4423719" y="5568303"/>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6" name="Text Placeholder 21">
              <a:extLst>
                <a:ext uri="{FF2B5EF4-FFF2-40B4-BE49-F238E27FC236}">
                  <a16:creationId xmlns:a16="http://schemas.microsoft.com/office/drawing/2014/main" id="{042B301D-A6B4-C157-11BF-4E299483B41E}"/>
                </a:ext>
              </a:extLst>
            </p:cNvPr>
            <p:cNvSpPr txBox="1">
              <a:spLocks/>
            </p:cNvSpPr>
            <p:nvPr/>
          </p:nvSpPr>
          <p:spPr>
            <a:xfrm>
              <a:off x="7393412" y="5694616"/>
              <a:ext cx="4448182" cy="436407"/>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Continuous monitoring for LLMs</a:t>
              </a:r>
            </a:p>
          </p:txBody>
        </p:sp>
      </p:grpSp>
      <p:pic>
        <p:nvPicPr>
          <p:cNvPr id="9" name="Picture 8" descr="UI of a &quot;Bring Your Own Data Chat QnA&quot; flowchart">
            <a:extLst>
              <a:ext uri="{FF2B5EF4-FFF2-40B4-BE49-F238E27FC236}">
                <a16:creationId xmlns:a16="http://schemas.microsoft.com/office/drawing/2014/main" id="{41C1EDFC-21A9-E739-8C03-52C4B6CD84C0}"/>
              </a:ext>
            </a:extLst>
          </p:cNvPr>
          <p:cNvPicPr>
            <a:picLocks noChangeAspect="1"/>
          </p:cNvPicPr>
          <p:nvPr/>
        </p:nvPicPr>
        <p:blipFill>
          <a:blip r:embed="rId5"/>
          <a:stretch>
            <a:fillRect/>
          </a:stretch>
        </p:blipFill>
        <p:spPr>
          <a:xfrm>
            <a:off x="1305895" y="3665830"/>
            <a:ext cx="5260324" cy="2831022"/>
          </a:xfrm>
          <a:prstGeom prst="roundRect">
            <a:avLst>
              <a:gd name="adj" fmla="val 2451"/>
            </a:avLst>
          </a:prstGeom>
          <a:effectLst>
            <a:outerShdw blurRad="63500" dist="127000" dir="2700000" algn="ctr" rotWithShape="0">
              <a:srgbClr val="000000">
                <a:alpha val="50000"/>
              </a:srgbClr>
            </a:outerShdw>
          </a:effectLst>
        </p:spPr>
      </p:pic>
      <p:pic>
        <p:nvPicPr>
          <p:cNvPr id="7" name="Picture 6" descr="UI of a Model catalog in Azure AI Studio">
            <a:extLst>
              <a:ext uri="{FF2B5EF4-FFF2-40B4-BE49-F238E27FC236}">
                <a16:creationId xmlns:a16="http://schemas.microsoft.com/office/drawing/2014/main" id="{2F93138C-A4EA-2055-2512-D3588029C3D8}"/>
              </a:ext>
            </a:extLst>
          </p:cNvPr>
          <p:cNvPicPr>
            <a:picLocks noChangeAspect="1"/>
          </p:cNvPicPr>
          <p:nvPr/>
        </p:nvPicPr>
        <p:blipFill rotWithShape="1">
          <a:blip r:embed="rId6"/>
          <a:srcRect r="2499"/>
          <a:stretch/>
        </p:blipFill>
        <p:spPr>
          <a:xfrm>
            <a:off x="392982" y="1100043"/>
            <a:ext cx="5401924" cy="2830286"/>
          </a:xfrm>
          <a:prstGeom prst="roundRect">
            <a:avLst>
              <a:gd name="adj" fmla="val 3066"/>
            </a:avLst>
          </a:prstGeom>
          <a:effectLst>
            <a:outerShdw blurRad="63500" dist="127000" dir="2700000" algn="ctr" rotWithShape="0">
              <a:srgbClr val="000000">
                <a:alpha val="50000"/>
              </a:srgbClr>
            </a:outerShdw>
          </a:effectLst>
        </p:spPr>
      </p:pic>
    </p:spTree>
    <p:extLst>
      <p:ext uri="{BB962C8B-B14F-4D97-AF65-F5344CB8AC3E}">
        <p14:creationId xmlns:p14="http://schemas.microsoft.com/office/powerpoint/2010/main" val="67428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0.0449 L 3.125E-6 4.81481E-6 " pathEditMode="relative" rAng="0" ptsTypes="AA">
                                      <p:cBhvr>
                                        <p:cTn id="9" dur="600" fill="hold"/>
                                        <p:tgtEl>
                                          <p:spTgt spid="9"/>
                                        </p:tgtEl>
                                        <p:attrNameLst>
                                          <p:attrName>ppt_x</p:attrName>
                                          <p:attrName>ppt_y</p:attrName>
                                        </p:attrNameLst>
                                      </p:cBhvr>
                                      <p:rCtr x="0" y="-2245"/>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0"/>
                                  </p:stCondLst>
                                  <p:childTnLst>
                                    <p:animMotion origin="layout" path="M 3.95833E-6 -0.04491 L 3.95833E-6 3.33333E-6 " pathEditMode="relative" rAng="0" ptsTypes="AA">
                                      <p:cBhvr>
                                        <p:cTn id="14" dur="600" fill="hold"/>
                                        <p:tgtEl>
                                          <p:spTgt spid="7"/>
                                        </p:tgtEl>
                                        <p:attrNameLst>
                                          <p:attrName>ppt_x</p:attrName>
                                          <p:attrName>ppt_y</p:attrName>
                                        </p:attrNameLst>
                                      </p:cBhvr>
                                      <p:rCtr x="0" y="2245"/>
                                    </p:animMotion>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0"/>
                                  </p:stCondLst>
                                  <p:childTnLst>
                                    <p:animMotion origin="layout" path="M 3.125E-6 0.0449 L 3.125E-6 4.81481E-6 " pathEditMode="relative" rAng="0" ptsTypes="AA">
                                      <p:cBhvr>
                                        <p:cTn id="19" dur="600" fill="hold"/>
                                        <p:tgtEl>
                                          <p:spTgt spid="4"/>
                                        </p:tgtEl>
                                        <p:attrNameLst>
                                          <p:attrName>ppt_x</p:attrName>
                                          <p:attrName>ppt_y</p:attrName>
                                        </p:attrNameLst>
                                      </p:cBhvr>
                                      <p:rCtr x="0" y="-2245"/>
                                    </p:animMotion>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0"/>
                                  </p:stCondLst>
                                  <p:childTnLst>
                                    <p:animMotion origin="layout" path="M -2.08333E-6 0.04491 L -2.08333E-6 -1.11111E-6 " pathEditMode="relative" rAng="0" ptsTypes="AA">
                                      <p:cBhvr>
                                        <p:cTn id="24" dur="600" fill="hold"/>
                                        <p:tgtEl>
                                          <p:spTgt spid="8"/>
                                        </p:tgtEl>
                                        <p:attrNameLst>
                                          <p:attrName>ppt_x</p:attrName>
                                          <p:attrName>ppt_y</p:attrName>
                                        </p:attrNameLst>
                                      </p:cBhvr>
                                      <p:rCtr x="0" y="-2245"/>
                                    </p:animMotion>
                                  </p:childTnLst>
                                </p:cTn>
                              </p:par>
                            </p:childTnLst>
                          </p:cTn>
                        </p:par>
                        <p:par>
                          <p:cTn id="25" fill="hold">
                            <p:stCondLst>
                              <p:cond delay="600"/>
                            </p:stCondLst>
                            <p:childTnLst>
                              <p:par>
                                <p:cTn id="26" presetID="10" presetClass="entr" presetSubtype="0"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42" presetClass="path" presetSubtype="0" decel="100000" fill="hold" nodeType="withEffect">
                                  <p:stCondLst>
                                    <p:cond delay="0"/>
                                  </p:stCondLst>
                                  <p:childTnLst>
                                    <p:animMotion origin="layout" path="M -0.03033 1.48148E-6 L -4.16667E-6 1.48148E-6 " pathEditMode="relative" rAng="0" ptsTypes="AA">
                                      <p:cBhvr>
                                        <p:cTn id="30" dur="600" fill="hold"/>
                                        <p:tgtEl>
                                          <p:spTgt spid="48"/>
                                        </p:tgtEl>
                                        <p:attrNameLst>
                                          <p:attrName>ppt_x</p:attrName>
                                          <p:attrName>ppt_y</p:attrName>
                                        </p:attrNameLst>
                                      </p:cBhvr>
                                      <p:rCtr x="1510" y="0"/>
                                    </p:animMotion>
                                  </p:childTnLst>
                                </p:cTn>
                              </p:par>
                              <p:par>
                                <p:cTn id="31" presetID="10" presetClass="entr" presetSubtype="0" fill="hold" nodeType="withEffect">
                                  <p:stCondLst>
                                    <p:cond delay="20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42" presetClass="path" presetSubtype="0" decel="100000" fill="hold" nodeType="withEffect">
                                  <p:stCondLst>
                                    <p:cond delay="200"/>
                                  </p:stCondLst>
                                  <p:childTnLst>
                                    <p:animMotion origin="layout" path="M -0.03033 1.48148E-6 L -4.16667E-6 1.48148E-6 " pathEditMode="relative" rAng="0" ptsTypes="AA">
                                      <p:cBhvr>
                                        <p:cTn id="35" dur="600" fill="hold"/>
                                        <p:tgtEl>
                                          <p:spTgt spid="49"/>
                                        </p:tgtEl>
                                        <p:attrNameLst>
                                          <p:attrName>ppt_x</p:attrName>
                                          <p:attrName>ppt_y</p:attrName>
                                        </p:attrNameLst>
                                      </p:cBhvr>
                                      <p:rCtr x="1510" y="0"/>
                                    </p:animMotion>
                                  </p:childTnLst>
                                </p:cTn>
                              </p:par>
                              <p:par>
                                <p:cTn id="36" presetID="10" presetClass="entr" presetSubtype="0" fill="hold" nodeType="withEffect">
                                  <p:stCondLst>
                                    <p:cond delay="4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400"/>
                                  </p:stCondLst>
                                  <p:childTnLst>
                                    <p:animMotion origin="layout" path="M -0.03033 1.48148E-6 L -4.16667E-6 1.48148E-6 " pathEditMode="relative" rAng="0" ptsTypes="AA">
                                      <p:cBhvr>
                                        <p:cTn id="40" dur="600" fill="hold"/>
                                        <p:tgtEl>
                                          <p:spTgt spid="50"/>
                                        </p:tgtEl>
                                        <p:attrNameLst>
                                          <p:attrName>ppt_x</p:attrName>
                                          <p:attrName>ppt_y</p:attrName>
                                        </p:attrNameLst>
                                      </p:cBhvr>
                                      <p:rCtr x="1510" y="0"/>
                                    </p:animMotion>
                                  </p:childTnLst>
                                </p:cTn>
                              </p:par>
                              <p:par>
                                <p:cTn id="41" presetID="10" presetClass="entr" presetSubtype="0" fill="hold" nodeType="withEffect">
                                  <p:stCondLst>
                                    <p:cond delay="60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42" presetClass="path" presetSubtype="0" decel="100000" fill="hold" nodeType="withEffect">
                                  <p:stCondLst>
                                    <p:cond delay="600"/>
                                  </p:stCondLst>
                                  <p:childTnLst>
                                    <p:animMotion origin="layout" path="M -0.03033 1.48148E-6 L -4.16667E-6 1.48148E-6 " pathEditMode="relative" rAng="0" ptsTypes="AA">
                                      <p:cBhvr>
                                        <p:cTn id="45" dur="600" fill="hold"/>
                                        <p:tgtEl>
                                          <p:spTgt spid="51"/>
                                        </p:tgtEl>
                                        <p:attrNameLst>
                                          <p:attrName>ppt_x</p:attrName>
                                          <p:attrName>ppt_y</p:attrName>
                                        </p:attrNameLst>
                                      </p:cBhvr>
                                      <p:rCtr x="1510" y="0"/>
                                    </p:animMotion>
                                  </p:childTnLst>
                                </p:cTn>
                              </p:par>
                              <p:par>
                                <p:cTn id="46" presetID="10" presetClass="entr" presetSubtype="0" fill="hold" nodeType="withEffect">
                                  <p:stCondLst>
                                    <p:cond delay="8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42" presetClass="path" presetSubtype="0" decel="100000" fill="hold" nodeType="withEffect">
                                  <p:stCondLst>
                                    <p:cond delay="800"/>
                                  </p:stCondLst>
                                  <p:childTnLst>
                                    <p:animMotion origin="layout" path="M -0.03033 1.48148E-6 L -4.16667E-6 1.48148E-6 " pathEditMode="relative" rAng="0" ptsTypes="AA">
                                      <p:cBhvr>
                                        <p:cTn id="50" dur="600" fill="hold"/>
                                        <p:tgtEl>
                                          <p:spTgt spid="52"/>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A44EA-B7EA-265E-CB08-3BACD40BAD0B}"/>
              </a:ext>
            </a:extLst>
          </p:cNvPr>
          <p:cNvSpPr>
            <a:spLocks noGrp="1"/>
          </p:cNvSpPr>
          <p:nvPr>
            <p:ph type="title"/>
          </p:nvPr>
        </p:nvSpPr>
        <p:spPr>
          <a:xfrm>
            <a:off x="584200" y="949578"/>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What is Prompt Flow?</a:t>
            </a:r>
          </a:p>
        </p:txBody>
      </p:sp>
      <p:sp>
        <p:nvSpPr>
          <p:cNvPr id="5" name="TextBox 4">
            <a:extLst>
              <a:ext uri="{FF2B5EF4-FFF2-40B4-BE49-F238E27FC236}">
                <a16:creationId xmlns:a16="http://schemas.microsoft.com/office/drawing/2014/main" id="{3DA1B319-13D5-5C38-83AF-F0610726B654}"/>
              </a:ext>
            </a:extLst>
          </p:cNvPr>
          <p:cNvSpPr txBox="1"/>
          <p:nvPr/>
        </p:nvSpPr>
        <p:spPr>
          <a:xfrm>
            <a:off x="584200" y="1699260"/>
            <a:ext cx="5211763" cy="4463098"/>
          </a:xfrm>
          <a:prstGeom prst="rect">
            <a:avLst/>
          </a:prstGeom>
        </p:spPr>
        <p:txBody>
          <a:bodyPr vert="horz" wrap="square" lIns="0" tIns="0" rIns="0" bIns="0" rtlCol="0">
            <a:normAutofit/>
          </a:bodyPr>
          <a:lstStyle/>
          <a:p>
            <a:pPr defTabSz="932742">
              <a:spcBef>
                <a:spcPct val="20000"/>
              </a:spcBef>
              <a:buSzPct val="90000"/>
            </a:pPr>
            <a:r>
              <a:rPr lang="en-US" sz="2400" dirty="0"/>
              <a:t>D</a:t>
            </a:r>
            <a:r>
              <a:rPr lang="en-US" sz="2400" b="0" i="0" dirty="0">
                <a:effectLst/>
              </a:rPr>
              <a:t>evelopment tool to streamline the entire development cycle of LLM applications.</a:t>
            </a:r>
            <a:endParaRPr lang="en-US" sz="2400" dirty="0"/>
          </a:p>
          <a:p>
            <a:pPr defTabSz="932742">
              <a:spcBef>
                <a:spcPct val="20000"/>
              </a:spcBef>
              <a:buSzPct val="90000"/>
            </a:pPr>
            <a:endParaRPr lang="en-US" sz="2800" dirty="0"/>
          </a:p>
          <a:p>
            <a:pPr defTabSz="932742">
              <a:spcBef>
                <a:spcPct val="20000"/>
              </a:spcBef>
              <a:buSzPct val="90000"/>
            </a:pPr>
            <a:r>
              <a:rPr lang="en-US" sz="2400" b="0" i="0" dirty="0">
                <a:effectLst/>
              </a:rPr>
              <a:t>Simplifies the process of prototyping, experimenting, iterating, deploying and monitoring your AI applications.</a:t>
            </a:r>
            <a:endParaRPr lang="en-US" sz="2400" dirty="0"/>
          </a:p>
        </p:txBody>
      </p:sp>
      <p:graphicFrame>
        <p:nvGraphicFramePr>
          <p:cNvPr id="7" name="Content Placeholder 2">
            <a:extLst>
              <a:ext uri="{FF2B5EF4-FFF2-40B4-BE49-F238E27FC236}">
                <a16:creationId xmlns:a16="http://schemas.microsoft.com/office/drawing/2014/main" id="{7EF5461E-90B3-C914-4717-9743C6F890F4}"/>
              </a:ext>
            </a:extLst>
          </p:cNvPr>
          <p:cNvGraphicFramePr>
            <a:graphicFrameLocks noGrp="1"/>
          </p:cNvGraphicFramePr>
          <p:nvPr>
            <p:ph sz="quarter" idx="13"/>
          </p:nvPr>
        </p:nvGraphicFramePr>
        <p:xfrm>
          <a:off x="6276399" y="949578"/>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60770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7620DB6E-E74E-0656-BD83-2DA70F90B097}"/>
              </a:ext>
            </a:extLst>
          </p:cNvPr>
          <p:cNvSpPr/>
          <p:nvPr/>
        </p:nvSpPr>
        <p:spPr bwMode="auto">
          <a:xfrm>
            <a:off x="2270456" y="2417740"/>
            <a:ext cx="6308993" cy="3887643"/>
          </a:xfrm>
          <a:prstGeom prst="roundRect">
            <a:avLst>
              <a:gd name="adj" fmla="val 7778"/>
            </a:avLst>
          </a:prstGeom>
          <a:solidFill>
            <a:schemeClr val="tx2">
              <a:lumMod val="10000"/>
            </a:schemeClr>
          </a:solidFill>
          <a:ln w="44450">
            <a:gradFill flip="none" rotWithShape="1">
              <a:gsLst>
                <a:gs pos="7000">
                  <a:srgbClr val="8DC8E8"/>
                </a:gs>
                <a:gs pos="96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latin typeface="Segoe UI" panose="020B0502040204020203" pitchFamily="34" charset="0"/>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658662" y="580372"/>
            <a:ext cx="8682087" cy="632944"/>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Aft>
                <a:spcPct val="0"/>
              </a:spcAft>
            </a:pPr>
            <a:r>
              <a:rPr lang="en-CA" sz="2800" spc="0" dirty="0">
                <a:ln>
                  <a:noFill/>
                </a:ln>
                <a:solidFill>
                  <a:srgbClr val="091F2C"/>
                </a:solidFill>
                <a:latin typeface="Segoe UI"/>
              </a:rPr>
              <a:t>Retrieval Augmented Generation (RAG)</a:t>
            </a:r>
          </a:p>
        </p:txBody>
      </p:sp>
      <p:sp>
        <p:nvSpPr>
          <p:cNvPr id="80" name="Rounded Rectangle 12">
            <a:extLst>
              <a:ext uri="{FF2B5EF4-FFF2-40B4-BE49-F238E27FC236}">
                <a16:creationId xmlns:a16="http://schemas.microsoft.com/office/drawing/2014/main" id="{8A1BC63B-5877-5511-F5FD-9215C04C6ADE}"/>
              </a:ext>
            </a:extLst>
          </p:cNvPr>
          <p:cNvSpPr/>
          <p:nvPr/>
        </p:nvSpPr>
        <p:spPr>
          <a:xfrm>
            <a:off x="4160031" y="1577299"/>
            <a:ext cx="2475566" cy="418391"/>
          </a:xfrm>
          <a:prstGeom prst="roundRect">
            <a:avLst/>
          </a:prstGeom>
          <a:solidFill>
            <a:schemeClr val="tx2">
              <a:lumMod val="10000"/>
            </a:schemeClr>
          </a:solidFill>
          <a:ln w="44450">
            <a:gradFill flip="none" rotWithShape="1">
              <a:gsLst>
                <a:gs pos="2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dirty="0">
                <a:latin typeface="Segoe UI" panose="020B0502040204020203" pitchFamily="34" charset="0"/>
              </a:rPr>
              <a:t>User question</a:t>
            </a:r>
          </a:p>
        </p:txBody>
      </p:sp>
      <p:sp>
        <p:nvSpPr>
          <p:cNvPr id="13" name="Rounded Rectangle 12">
            <a:extLst>
              <a:ext uri="{FF2B5EF4-FFF2-40B4-BE49-F238E27FC236}">
                <a16:creationId xmlns:a16="http://schemas.microsoft.com/office/drawing/2014/main" id="{ACE62363-1B69-FA94-0053-CA87EF3AFC45}"/>
              </a:ext>
            </a:extLst>
          </p:cNvPr>
          <p:cNvSpPr/>
          <p:nvPr/>
        </p:nvSpPr>
        <p:spPr>
          <a:xfrm>
            <a:off x="4155331" y="2925847"/>
            <a:ext cx="2480265" cy="418391"/>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panose="020B0502040204020203" pitchFamily="34" charset="0"/>
                <a:ea typeface="+mn-ea"/>
                <a:cs typeface="+mn-cs"/>
              </a:rPr>
              <a:t>R</a:t>
            </a: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etrieve </a:t>
            </a:r>
            <a:r>
              <a:rPr lang="en-US" sz="1800" dirty="0">
                <a:latin typeface="Segoe UI" panose="020B0502040204020203" pitchFamily="34" charset="0"/>
              </a:rPr>
              <a:t>related</a:t>
            </a: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 </a:t>
            </a:r>
            <a:r>
              <a:rPr lang="en-US" sz="1800" dirty="0">
                <a:latin typeface="Segoe UI" panose="020B0502040204020203" pitchFamily="34" charset="0"/>
              </a:rPr>
              <a:t>d</a:t>
            </a:r>
            <a:r>
              <a:rPr kumimoji="0" lang="en-US" sz="1800" b="0" i="0" u="none" strike="noStrike" kern="1200" cap="none" spc="0" normalizeH="0" baseline="0" noProof="0" dirty="0" err="1">
                <a:ln>
                  <a:noFill/>
                </a:ln>
                <a:effectLst/>
                <a:uLnTx/>
                <a:uFillTx/>
                <a:latin typeface="Segoe UI" panose="020B0502040204020203" pitchFamily="34" charset="0"/>
                <a:ea typeface="+mn-ea"/>
                <a:cs typeface="+mn-cs"/>
              </a:rPr>
              <a:t>ata</a:t>
            </a:r>
            <a:endParaRPr kumimoji="0" lang="en-US" sz="1800" b="0" i="0" u="none" strike="noStrike" kern="1200" cap="none" spc="0" normalizeH="0" baseline="0" noProof="0" dirty="0">
              <a:ln>
                <a:noFill/>
              </a:ln>
              <a:effectLst/>
              <a:uLnTx/>
              <a:uFillTx/>
              <a:latin typeface="Segoe UI" panose="020B0502040204020203" pitchFamily="34" charset="0"/>
              <a:ea typeface="+mn-ea"/>
              <a:cs typeface="+mn-cs"/>
            </a:endParaRPr>
          </a:p>
        </p:txBody>
      </p:sp>
      <p:cxnSp>
        <p:nvCxnSpPr>
          <p:cNvPr id="22" name="Straight Arrow Connector 21">
            <a:extLst>
              <a:ext uri="{FF2B5EF4-FFF2-40B4-BE49-F238E27FC236}">
                <a16:creationId xmlns:a16="http://schemas.microsoft.com/office/drawing/2014/main" id="{8267CEC3-23B2-CAB7-A25F-29F50472C0E2}"/>
              </a:ext>
            </a:extLst>
          </p:cNvPr>
          <p:cNvCxnSpPr>
            <a:cxnSpLocks/>
            <a:stCxn id="70" idx="2"/>
          </p:cNvCxnSpPr>
          <p:nvPr/>
        </p:nvCxnSpPr>
        <p:spPr>
          <a:xfrm>
            <a:off x="5410102" y="5982291"/>
            <a:ext cx="0" cy="778672"/>
          </a:xfrm>
          <a:prstGeom prst="straightConnector1">
            <a:avLst/>
          </a:prstGeom>
          <a:ln w="571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9191242" y="2862696"/>
            <a:ext cx="2156461" cy="544830"/>
          </a:xfrm>
          <a:prstGeom prst="roundRect">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a:solidFill>
                  <a:srgbClr val="091F2C"/>
                </a:solidFill>
                <a:latin typeface="Segoe UI"/>
              </a:rPr>
              <a:t>Retriever over Knowledge Base</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155331" y="4032286"/>
            <a:ext cx="2494903"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panose="020B0502040204020203" pitchFamily="34" charset="0"/>
                <a:ea typeface="+mn-ea"/>
                <a:cs typeface="+mn-cs"/>
              </a:rPr>
              <a:t>A</a:t>
            </a: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ugment</a:t>
            </a:r>
            <a:r>
              <a:rPr kumimoji="0" lang="en-US" sz="1800" b="0" i="0" u="none" strike="noStrike" kern="1200" cap="none" spc="0" normalizeH="0" noProof="0" dirty="0">
                <a:ln>
                  <a:noFill/>
                </a:ln>
                <a:effectLst/>
                <a:uLnTx/>
                <a:uFillTx/>
                <a:latin typeface="Segoe UI" panose="020B0502040204020203" pitchFamily="34" charset="0"/>
                <a:ea typeface="+mn-ea"/>
                <a:cs typeface="+mn-cs"/>
              </a:rPr>
              <a:t> the p</a:t>
            </a: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rompt</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6635596" y="3135043"/>
            <a:ext cx="2555646" cy="68"/>
          </a:xfrm>
          <a:prstGeom prst="bentConnector3">
            <a:avLst>
              <a:gd name="adj1" fmla="val 50000"/>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523748" y="1286561"/>
            <a:ext cx="624760" cy="4866690"/>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183380" y="4670080"/>
            <a:ext cx="441154" cy="2349"/>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160030" y="4891832"/>
            <a:ext cx="2490204"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Segoe UI" panose="020B0502040204020203" pitchFamily="34" charset="0"/>
              </a:rPr>
              <a:t>G</a:t>
            </a:r>
            <a:r>
              <a:rPr lang="en-US" dirty="0">
                <a:latin typeface="Segoe UI" panose="020B0502040204020203" pitchFamily="34" charset="0"/>
              </a:rPr>
              <a:t>enerate response</a:t>
            </a:r>
            <a:endParaRPr kumimoji="0" lang="en-US" sz="1800" b="0" i="0" u="none" strike="noStrike" kern="1200" cap="none" spc="0" normalizeH="0" baseline="0" noProof="0" dirty="0">
              <a:ln>
                <a:noFill/>
              </a:ln>
              <a:effectLst/>
              <a:uLnTx/>
              <a:uFillTx/>
              <a:latin typeface="Segoe UI" panose="020B0502040204020203" pitchFamily="34" charset="0"/>
              <a:ea typeface="+mn-ea"/>
              <a:cs typeface="+mn-cs"/>
            </a:endParaRP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410613" y="4819469"/>
            <a:ext cx="1860271" cy="544830"/>
          </a:xfrm>
          <a:prstGeom prst="roundRect">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a:solidFill>
                  <a:srgbClr val="091F2C"/>
                </a:solidFill>
                <a:latin typeface="Segoe UI"/>
              </a:rPr>
              <a:t>Large Language Model</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169969" y="5563899"/>
            <a:ext cx="2480265"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Send </a:t>
            </a:r>
            <a:r>
              <a:rPr lang="en-US">
                <a:latin typeface="Segoe UI" panose="020B0502040204020203" pitchFamily="34" charset="0"/>
              </a:rPr>
              <a:t>Results</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291094" y="3723440"/>
            <a:ext cx="408796" cy="3690515"/>
          </a:xfrm>
          <a:prstGeom prst="bentConnector2">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p:cNvCxnSpPr>
          <p:nvPr/>
        </p:nvCxnSpPr>
        <p:spPr>
          <a:xfrm rot="5400000">
            <a:off x="4958068" y="2463050"/>
            <a:ext cx="874794" cy="1"/>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6650234" y="5091884"/>
            <a:ext cx="2760379" cy="9144"/>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25D8A8AF-1BC7-30A4-E6F9-2B8499B99C8E}"/>
              </a:ext>
            </a:extLst>
          </p:cNvPr>
          <p:cNvSpPr/>
          <p:nvPr/>
        </p:nvSpPr>
        <p:spPr bwMode="auto">
          <a:xfrm>
            <a:off x="1658662" y="2192740"/>
            <a:ext cx="1935239" cy="450000"/>
          </a:xfrm>
          <a:prstGeom prst="roundRect">
            <a:avLst>
              <a:gd name="adj" fmla="val 50000"/>
            </a:avLst>
          </a:prstGeom>
          <a:solidFill>
            <a:schemeClr val="tx2">
              <a:lumMod val="10000"/>
            </a:schemeClr>
          </a:solidFill>
          <a:ln w="44450">
            <a:gradFill flip="none" rotWithShape="1">
              <a:gsLst>
                <a:gs pos="2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a:solidFill>
                  <a:schemeClr val="tx1"/>
                </a:solidFill>
                <a:latin typeface="Segoe UI" panose="020B0502040204020203" pitchFamily="34" charset="0"/>
              </a:rPr>
              <a:t>Workflow</a:t>
            </a:r>
          </a:p>
        </p:txBody>
      </p:sp>
    </p:spTree>
    <p:extLst>
      <p:ext uri="{BB962C8B-B14F-4D97-AF65-F5344CB8AC3E}">
        <p14:creationId xmlns:p14="http://schemas.microsoft.com/office/powerpoint/2010/main" val="4055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5" grpId="0" animBg="1"/>
      <p:bldP spid="31" grpId="0" animBg="1"/>
      <p:bldP spid="69" grpId="0" animBg="1"/>
      <p:bldP spid="42" grpId="0" animBg="1"/>
      <p:bldP spid="70" grpId="0" animBg="1"/>
      <p:bldP spid="4" grpId="0" animBg="1"/>
    </p:bldLst>
  </p:timing>
</p:sld>
</file>

<file path=ppt/theme/theme1.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2.xml><?xml version="1.0" encoding="utf-8"?>
<a:theme xmlns:a="http://schemas.openxmlformats.org/drawingml/2006/main" name="Microsoft AI Tour 16:9 Template Dark">
  <a:themeElements>
    <a:clrScheme name="Custom 140">
      <a:dk1>
        <a:srgbClr val="091F2C"/>
      </a:dk1>
      <a:lt1>
        <a:srgbClr val="FFFFFF"/>
      </a:lt1>
      <a:dk2>
        <a:srgbClr val="2A446F"/>
      </a:dk2>
      <a:lt2>
        <a:srgbClr val="E8E6DF"/>
      </a:lt2>
      <a:accent1>
        <a:srgbClr val="8DC8E8"/>
      </a:accent1>
      <a:accent2>
        <a:srgbClr val="0078D4"/>
      </a:accent2>
      <a:accent3>
        <a:srgbClr val="C03BC4"/>
      </a:accent3>
      <a:accent4>
        <a:srgbClr val="D7D2CB"/>
      </a:accent4>
      <a:accent5>
        <a:srgbClr val="49C5B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FT-AI-Tour_2023_16-9_Event-template.potx" id="{99690924-F63D-412C-9B18-8FAFEB2F9CED}" vid="{F4B53208-42C3-4573-8839-1FBB799CCD36}"/>
    </a:ext>
  </a:extLst>
</a:theme>
</file>

<file path=ppt/theme/theme3.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4.xml><?xml version="1.0" encoding="utf-8"?>
<a:theme xmlns:a="http://schemas.openxmlformats.org/drawingml/2006/main" name="1_Ignite Preshow Template - Theme 3">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5.xml><?xml version="1.0" encoding="utf-8"?>
<a:theme xmlns:a="http://schemas.openxmlformats.org/drawingml/2006/main" name="Microsoft Envision 16:9 Template Dark">
  <a:themeElements>
    <a:clrScheme name="Custom 140">
      <a:dk1>
        <a:srgbClr val="091F2C"/>
      </a:dk1>
      <a:lt1>
        <a:srgbClr val="FFFFFF"/>
      </a:lt1>
      <a:dk2>
        <a:srgbClr val="2A446F"/>
      </a:dk2>
      <a:lt2>
        <a:srgbClr val="E8E6DF"/>
      </a:lt2>
      <a:accent1>
        <a:srgbClr val="8DC8E8"/>
      </a:accent1>
      <a:accent2>
        <a:srgbClr val="0078D4"/>
      </a:accent2>
      <a:accent3>
        <a:srgbClr val="C03BC4"/>
      </a:accent3>
      <a:accent4>
        <a:srgbClr val="D7D2CB"/>
      </a:accent4>
      <a:accent5>
        <a:srgbClr val="49C5B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Envision_2023_16-9_Event-template.potx" id="{1042EA66-587C-4EDD-B9AE-CE87FCB3EAC7}" vid="{1ED71F68-2C88-4FA9-86A4-2636CB1C348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0.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8.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9.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TaxCatchAll xmlns="230e9df3-be65-4c73-a93b-d1236ebd677e" xsi:nil="true"/>
    <SharedWithUsers xmlns="913b567d-4c83-4181-a45c-f04ce7e1b72e">
      <UserInfo>
        <DisplayName>Saleha Siddique</DisplayName>
        <AccountId>187</AccountId>
        <AccountType/>
      </UserInfo>
      <UserInfo>
        <DisplayName>Greg Degruy</DisplayName>
        <AccountId>188</AccountId>
        <AccountType/>
      </UserInfo>
    </SharedWithUsers>
    <MediaLengthInSeconds xmlns="804751ba-60e0-4191-9865-d7e5284c1d69" xsi:nil="true"/>
    <Number xmlns="804751ba-60e0-4191-9865-d7e5284c1d69" xsi:nil="true"/>
    <Time xmlns="804751ba-60e0-4191-9865-d7e5284c1d6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3" ma:contentTypeDescription="Create a new document." ma:contentTypeScope="" ma:versionID="227975080a73c0a7fca1652ff93682d7">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3089df542e6986ff5677d75c9ff914ba"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230e9df3-be65-4c73-a93b-d1236ebd677e"/>
    <ds:schemaRef ds:uri="http://purl.org/dc/terms/"/>
    <ds:schemaRef ds:uri="http://schemas.microsoft.com/office/2006/metadata/properties"/>
    <ds:schemaRef ds:uri="http://purl.org/dc/elements/1.1/"/>
    <ds:schemaRef ds:uri="http://purl.org/dc/dcmitype/"/>
    <ds:schemaRef ds:uri="http://schemas.microsoft.com/office/2006/documentManagement/types"/>
    <ds:schemaRef ds:uri="804751ba-60e0-4191-9865-d7e5284c1d69"/>
    <ds:schemaRef ds:uri="http://www.w3.org/XML/1998/namespace"/>
    <ds:schemaRef ds:uri="http://schemas.microsoft.com/office/infopath/2007/PartnerControls"/>
    <ds:schemaRef ds:uri="913b567d-4c83-4181-a45c-f04ce7e1b72e"/>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2CF74D6-6B65-43A2-9832-4D3CCAB53B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04751ba-60e0-4191-9865-d7e5284c1d69"/>
    <ds:schemaRef ds:uri="913b567d-4c83-4181-a45c-f04ce7e1b72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MS_Build_16-9_event_template</Template>
  <TotalTime>2430</TotalTime>
  <Words>3033</Words>
  <Application>Microsoft Macintosh PowerPoint</Application>
  <PresentationFormat>Widescreen</PresentationFormat>
  <Paragraphs>428</Paragraphs>
  <Slides>32</Slides>
  <Notes>31</Notes>
  <HiddenSlides>2</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32</vt:i4>
      </vt:variant>
    </vt:vector>
  </HeadingPairs>
  <TitlesOfParts>
    <vt:vector size="49" baseType="lpstr">
      <vt:lpstr>Aptos</vt:lpstr>
      <vt:lpstr>Arial</vt:lpstr>
      <vt:lpstr>Calibri</vt:lpstr>
      <vt:lpstr>Consolas</vt:lpstr>
      <vt:lpstr>Helvetica Neue</vt:lpstr>
      <vt:lpstr>Linux Libertine</vt:lpstr>
      <vt:lpstr>Menlo</vt:lpstr>
      <vt:lpstr>Roboto Mono</vt:lpstr>
      <vt:lpstr>Segoe UI</vt:lpstr>
      <vt:lpstr>Segoe UI Semibold</vt:lpstr>
      <vt:lpstr>Soehne Mono Buch</vt:lpstr>
      <vt:lpstr>Wingdings</vt:lpstr>
      <vt:lpstr>Microsoft Build 16:9 Template Light</vt:lpstr>
      <vt:lpstr>Microsoft AI Tour 16:9 Template Dark</vt:lpstr>
      <vt:lpstr>Microsoft Build 16:9 Template Dark</vt:lpstr>
      <vt:lpstr>1_Ignite Preshow Template - Theme 3</vt:lpstr>
      <vt:lpstr>Microsoft Envision 16:9 Template Dark</vt:lpstr>
      <vt:lpstr>Notes (hidden)</vt:lpstr>
      <vt:lpstr>Microsoft Build</vt:lpstr>
      <vt:lpstr>Build your RAG Application with Prompt flow in Azure AI Studio</vt:lpstr>
      <vt:lpstr>Agenda</vt:lpstr>
      <vt:lpstr>LLM Lifecycle in the real world </vt:lpstr>
      <vt:lpstr>How do we know our results are any good? (2)</vt:lpstr>
      <vt:lpstr>Azure AI is a platform for Generative AI</vt:lpstr>
      <vt:lpstr>What is Prompt Flow?</vt:lpstr>
      <vt:lpstr>Retrieval Augmented Generation (RAG)</vt:lpstr>
      <vt:lpstr>Use case - Contoso customer service chat</vt:lpstr>
      <vt:lpstr>Ideation and Exploring with Prompt Flow and VS Code</vt:lpstr>
      <vt:lpstr>Prompt Flow with VS Code</vt:lpstr>
      <vt:lpstr>PowerPoint Presentation</vt:lpstr>
      <vt:lpstr>Prompt Flow: Retrieval, the R in RAG</vt:lpstr>
      <vt:lpstr>Demo</vt:lpstr>
      <vt:lpstr>Prompt Flow: Augmentation, the A in RAG</vt:lpstr>
      <vt:lpstr>Demo</vt:lpstr>
      <vt:lpstr>Prompt Flow: Generation, the G in RAG</vt:lpstr>
      <vt:lpstr>Demo</vt:lpstr>
      <vt:lpstr>Evaluation metrics</vt:lpstr>
      <vt:lpstr>Tools for evaluation</vt:lpstr>
      <vt:lpstr>Demo</vt:lpstr>
      <vt:lpstr>Azure AI Studio: Test Deployment</vt:lpstr>
      <vt:lpstr>LLM Lifecycle in the real world </vt:lpstr>
      <vt:lpstr>https://aka.ms/aitour/contoso-chat </vt:lpstr>
      <vt:lpstr>Thank you!</vt:lpstr>
      <vt:lpstr>PowerPoint Presentation</vt:lpstr>
      <vt:lpstr>Join the Azure AI Community on Discord</vt:lpstr>
      <vt:lpstr>UPCOMING SESSIONS:</vt:lpstr>
      <vt:lpstr>PowerPoint Presentation</vt:lpstr>
      <vt:lpstr>Prompt Flow Evaluations Overview</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Kori Monson</dc:creator>
  <cp:keywords>Microsoft Build</cp:keywords>
  <dc:description/>
  <cp:lastModifiedBy>Dave Glover (HE/HIM)</cp:lastModifiedBy>
  <cp:revision>83</cp:revision>
  <cp:lastPrinted>2024-02-06T01:04:14Z</cp:lastPrinted>
  <dcterms:created xsi:type="dcterms:W3CDTF">2023-09-13T03:11:22Z</dcterms:created>
  <dcterms:modified xsi:type="dcterms:W3CDTF">2024-02-06T22:29:58Z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y fmtid="{D5CDD505-2E9C-101B-9397-08002B2CF9AE}" pid="20" name="Order">
    <vt:r8>53800</vt:r8>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y fmtid="{D5CDD505-2E9C-101B-9397-08002B2CF9AE}" pid="24" name="_ExtendedDescription">
    <vt:lpwstr/>
  </property>
  <property fmtid="{D5CDD505-2E9C-101B-9397-08002B2CF9AE}" pid="25" name="TriggerFlowInfo">
    <vt:lpwstr/>
  </property>
  <property fmtid="{D5CDD505-2E9C-101B-9397-08002B2CF9AE}" pid="26" name="xd_Signature">
    <vt:bool>false</vt:bool>
  </property>
</Properties>
</file>